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72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howOutlineIcons="0" vertBarState="maximized">
    <p:restoredLeft sz="12683"/>
    <p:restoredTop sz="94487"/>
  </p:normalViewPr>
  <p:slideViewPr>
    <p:cSldViewPr>
      <p:cViewPr varScale="1">
        <p:scale>
          <a:sx n="82" d="100"/>
          <a:sy n="82" d="100"/>
        </p:scale>
        <p:origin x="-2054" y="-86"/>
      </p:cViewPr>
      <p:guideLst>
        <p:guide orient="horz" pos="2158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192" cy="73736192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slide" Target="slides/slide20.xml"  /><Relationship Id="rId23" Type="http://schemas.openxmlformats.org/officeDocument/2006/relationships/slide" Target="slides/slide21.xml"  /><Relationship Id="rId24" Type="http://schemas.openxmlformats.org/officeDocument/2006/relationships/slide" Target="slides/slide22.xml"  /><Relationship Id="rId25" Type="http://schemas.openxmlformats.org/officeDocument/2006/relationships/slide" Target="slides/slide23.xml"  /><Relationship Id="rId26" Type="http://schemas.openxmlformats.org/officeDocument/2006/relationships/slide" Target="slides/slide24.xml"  /><Relationship Id="rId27" Type="http://schemas.openxmlformats.org/officeDocument/2006/relationships/slide" Target="slides/slide25.xml"  /><Relationship Id="rId28" Type="http://schemas.openxmlformats.org/officeDocument/2006/relationships/slide" Target="slides/slide26.xml"  /><Relationship Id="rId29" Type="http://schemas.openxmlformats.org/officeDocument/2006/relationships/slide" Target="slides/slide27.xml"  /><Relationship Id="rId3" Type="http://schemas.openxmlformats.org/officeDocument/2006/relationships/slide" Target="slides/slide1.xml"  /><Relationship Id="rId30" Type="http://schemas.openxmlformats.org/officeDocument/2006/relationships/slide" Target="slides/slide28.xml"  /><Relationship Id="rId31" Type="http://schemas.openxmlformats.org/officeDocument/2006/relationships/presProps" Target="presProps.xml"  /><Relationship Id="rId32" Type="http://schemas.openxmlformats.org/officeDocument/2006/relationships/viewProps" Target="viewProps.xml"  /><Relationship Id="rId33" Type="http://schemas.openxmlformats.org/officeDocument/2006/relationships/theme" Target="theme/theme1.xml"  /><Relationship Id="rId34" Type="http://schemas.openxmlformats.org/officeDocument/2006/relationships/tableStyles" Target="tableStyles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65771C21-3757-4199-83DE-22960358A2A5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4A4E647-5A0F-41E6-A0EF-B58D8C1C6CD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20.xml.rels><?xml version="1.0" encoding="UTF-8" standalone="yes" ?><Relationships xmlns="http://schemas.openxmlformats.org/package/2006/relationships"><Relationship Id="rId1" Type="http://schemas.openxmlformats.org/officeDocument/2006/relationships/slide" Target="../slides/slide20.xml"  /><Relationship Id="rId2" Type="http://schemas.openxmlformats.org/officeDocument/2006/relationships/notesMaster" Target="../notesMasters/notesMaster1.xml"  /></Relationships>
</file>

<file path=ppt/notesSlides/_rels/notesSlide21.xml.rels><?xml version="1.0" encoding="UTF-8" standalone="yes" ?><Relationships xmlns="http://schemas.openxmlformats.org/package/2006/relationships"><Relationship Id="rId1" Type="http://schemas.openxmlformats.org/officeDocument/2006/relationships/slide" Target="../slides/slide21.xml"  /><Relationship Id="rId2" Type="http://schemas.openxmlformats.org/officeDocument/2006/relationships/notesMaster" Target="../notesMasters/notesMaster1.xml"  /></Relationships>
</file>

<file path=ppt/notesSlides/_rels/notesSlide2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2.xml"  /><Relationship Id="rId2" Type="http://schemas.openxmlformats.org/officeDocument/2006/relationships/notesMaster" Target="../notesMasters/notesMaster1.xml"  /></Relationships>
</file>

<file path=ppt/notesSlides/_rels/notesSlide23.xml.rels><?xml version="1.0" encoding="UTF-8" standalone="yes" ?><Relationships xmlns="http://schemas.openxmlformats.org/package/2006/relationships"><Relationship Id="rId1" Type="http://schemas.openxmlformats.org/officeDocument/2006/relationships/slide" Target="../slides/slide23.xml"  /><Relationship Id="rId2" Type="http://schemas.openxmlformats.org/officeDocument/2006/relationships/notesMaster" Target="../notesMasters/notesMaster1.xml"  /></Relationships>
</file>

<file path=ppt/notesSlides/_rels/notesSlide24.xml.rels><?xml version="1.0" encoding="UTF-8" standalone="yes" ?><Relationships xmlns="http://schemas.openxmlformats.org/package/2006/relationships"><Relationship Id="rId1" Type="http://schemas.openxmlformats.org/officeDocument/2006/relationships/slide" Target="../slides/slide24.xml"  /><Relationship Id="rId2" Type="http://schemas.openxmlformats.org/officeDocument/2006/relationships/notesMaster" Target="../notesMasters/notesMaster1.xml"  /></Relationships>
</file>

<file path=ppt/notesSlides/_rels/notesSlide25.xml.rels><?xml version="1.0" encoding="UTF-8" standalone="yes" ?><Relationships xmlns="http://schemas.openxmlformats.org/package/2006/relationships"><Relationship Id="rId1" Type="http://schemas.openxmlformats.org/officeDocument/2006/relationships/slide" Target="../slides/slide25.xml"  /><Relationship Id="rId2" Type="http://schemas.openxmlformats.org/officeDocument/2006/relationships/notesMaster" Target="../notesMasters/notesMaster1.xml"  /></Relationships>
</file>

<file path=ppt/notesSlides/_rels/notesSlide26.xml.rels><?xml version="1.0" encoding="UTF-8" standalone="yes" ?><Relationships xmlns="http://schemas.openxmlformats.org/package/2006/relationships"><Relationship Id="rId1" Type="http://schemas.openxmlformats.org/officeDocument/2006/relationships/slide" Target="../slides/slide26.xml"  /><Relationship Id="rId2" Type="http://schemas.openxmlformats.org/officeDocument/2006/relationships/notesMaster" Target="../notesMasters/notesMaster1.xml"  /></Relationships>
</file>

<file path=ppt/notesSlides/_rels/notesSlide27.xml.rels><?xml version="1.0" encoding="UTF-8" standalone="yes" ?><Relationships xmlns="http://schemas.openxmlformats.org/package/2006/relationships"><Relationship Id="rId1" Type="http://schemas.openxmlformats.org/officeDocument/2006/relationships/slide" Target="../slides/slide27.xml"  /><Relationship Id="rId2" Type="http://schemas.openxmlformats.org/officeDocument/2006/relationships/notesMaster" Target="../notesMasters/notesMaster1.xml"  /></Relationships>
</file>

<file path=ppt/notesSlides/_rels/notesSlide28.xml.rels><?xml version="1.0" encoding="UTF-8" standalone="yes" ?><Relationships xmlns="http://schemas.openxmlformats.org/package/2006/relationships"><Relationship Id="rId1" Type="http://schemas.openxmlformats.org/officeDocument/2006/relationships/slide" Target="../slides/slide28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ko-KR" altLang="en-US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</p:cSld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</p:cSld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</p:cSld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</p:cSld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</p:cSld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</p:cSld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15</a:t>
            </a:fld>
            <a:endParaRPr lang="en-US" altLang="en-US"/>
          </a:p>
        </p:txBody>
      </p:sp>
    </p:spTree>
  </p:cSld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16</a:t>
            </a:fld>
            <a:endParaRPr lang="en-US" altLang="en-US"/>
          </a:p>
        </p:txBody>
      </p:sp>
    </p:spTree>
  </p:cSld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17</a:t>
            </a:fld>
            <a:endParaRPr lang="en-US" altLang="en-US"/>
          </a:p>
        </p:txBody>
      </p:sp>
    </p:spTree>
  </p:cSld>
</p:notes>
</file>

<file path=ppt/notesSlides/notesSlide1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18</a:t>
            </a:fld>
            <a:endParaRPr lang="en-US" altLang="en-US"/>
          </a:p>
        </p:txBody>
      </p:sp>
    </p:spTree>
  </p:cSld>
</p:notes>
</file>

<file path=ppt/notesSlides/notesSlide1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19</a:t>
            </a:fld>
            <a:endParaRPr lang="en-US" altLang="en-US"/>
          </a:p>
        </p:txBody>
      </p:sp>
    </p:spTree>
  </p:cSld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ko-KR" altLang="en-US"/>
              <a:pPr lvl="0">
                <a:defRPr lang="ko-KR" altLang="en-US"/>
              </a:pPr>
              <a:t>2</a:t>
            </a:fld>
            <a:endParaRPr lang="ko-KR" altLang="en-US"/>
          </a:p>
        </p:txBody>
      </p:sp>
    </p:spTree>
  </p:cSld>
</p:notes>
</file>

<file path=ppt/notesSlides/notesSlide2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20</a:t>
            </a:fld>
            <a:endParaRPr lang="en-US" altLang="en-US"/>
          </a:p>
        </p:txBody>
      </p:sp>
    </p:spTree>
  </p:cSld>
</p:notes>
</file>

<file path=ppt/notesSlides/notesSlide2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21</a:t>
            </a:fld>
            <a:endParaRPr lang="en-US" altLang="en-US"/>
          </a:p>
        </p:txBody>
      </p:sp>
    </p:spTree>
  </p:cSld>
</p:notes>
</file>

<file path=ppt/notesSlides/notesSlide2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22</a:t>
            </a:fld>
            <a:endParaRPr lang="en-US" altLang="en-US"/>
          </a:p>
        </p:txBody>
      </p:sp>
    </p:spTree>
  </p:cSld>
</p:notes>
</file>

<file path=ppt/notesSlides/notesSlide2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23</a:t>
            </a:fld>
            <a:endParaRPr lang="en-US" altLang="en-US"/>
          </a:p>
        </p:txBody>
      </p:sp>
    </p:spTree>
  </p:cSld>
</p:notes>
</file>

<file path=ppt/notesSlides/notesSlide2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24</a:t>
            </a:fld>
            <a:endParaRPr lang="en-US" altLang="en-US"/>
          </a:p>
        </p:txBody>
      </p:sp>
    </p:spTree>
  </p:cSld>
</p:notes>
</file>

<file path=ppt/notesSlides/notesSlide2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25</a:t>
            </a:fld>
            <a:endParaRPr lang="en-US" altLang="en-US"/>
          </a:p>
        </p:txBody>
      </p:sp>
    </p:spTree>
  </p:cSld>
</p:notes>
</file>

<file path=ppt/notesSlides/notesSlide2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26</a:t>
            </a:fld>
            <a:endParaRPr lang="en-US" altLang="en-US"/>
          </a:p>
        </p:txBody>
      </p:sp>
    </p:spTree>
  </p:cSld>
</p:notes>
</file>

<file path=ppt/notesSlides/notesSlide2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27</a:t>
            </a:fld>
            <a:endParaRPr lang="en-US" altLang="en-US"/>
          </a:p>
        </p:txBody>
      </p:sp>
    </p:spTree>
  </p:cSld>
</p:notes>
</file>

<file path=ppt/notesSlides/notesSlide2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28</a:t>
            </a:fld>
            <a:endParaRPr lang="en-US" altLang="en-US"/>
          </a:p>
        </p:txBody>
      </p:sp>
    </p:spTree>
  </p:cSld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</p:cSld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</p:cSld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</p:cSld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</p:cSld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</p:cSld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04A4E647-5A0F-41E6-A0EF-B58D8C1C6CD4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</p:cSld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세로 텍스트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텍스트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콘텐츠 2개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비교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캡션 있는 콘텐츠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캡션 있는 그림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Office 테마">
    <p:bg>
      <p:bgPr shadeToTitle="0">
        <a:solidFill>
          <a:srgbClr val="5a62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A22FE722-38C7-4231-8BB5-7A27D4E5977D}" type="datetime1">
              <a:rPr lang="ko-KR" altLang="en-US"/>
              <a:pPr lvl="0">
                <a:defRPr lang="ko-KR" altLang="en-US"/>
              </a:pPr>
              <a:t>2020-07-29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777CD0F7-B239-41DD-B89C-138EEA1D13E4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ransition xmlns:mc="http://schemas.openxmlformats.org/markup-compatibility/2006" xmlns:hp="http://schemas.haansoft.com/office/presentation/8.0" mc:Ignorable="hp" hp:hslDur="50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.pn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7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4.png"  /><Relationship Id="rId4" Type="http://schemas.openxmlformats.org/officeDocument/2006/relationships/image" Target="../media/image5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6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7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Relationship Id="rId5" Type="http://schemas.openxmlformats.org/officeDocument/2006/relationships/image" Target="../media/image9.png"  /><Relationship Id="rId6" Type="http://schemas.openxmlformats.org/officeDocument/2006/relationships/image" Target="../media/image10.png"  /><Relationship Id="rId7" Type="http://schemas.openxmlformats.org/officeDocument/2006/relationships/image" Target="../media/image11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2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6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3.png"  /><Relationship Id="rId4" Type="http://schemas.openxmlformats.org/officeDocument/2006/relationships/image" Target="../media/image14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7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5.png"  /><Relationship Id="rId4" Type="http://schemas.openxmlformats.org/officeDocument/2006/relationships/image" Target="../media/image16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8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7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9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8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7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0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9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1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20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2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21.png"  /><Relationship Id="rId4" Type="http://schemas.openxmlformats.org/officeDocument/2006/relationships/image" Target="../media/image22.png"  /><Relationship Id="rId5" Type="http://schemas.openxmlformats.org/officeDocument/2006/relationships/image" Target="../media/image23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3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2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4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24.png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5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25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6.xml"  /><Relationship Id="rId2" Type="http://schemas.openxmlformats.org/officeDocument/2006/relationships/slideLayout" Target="../slideLayouts/slideLayout7.xml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7.xml"  /><Relationship Id="rId2" Type="http://schemas.openxmlformats.org/officeDocument/2006/relationships/slideLayout" Target="../slideLayouts/slideLayout7.xml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8.xml"  /><Relationship Id="rId2" Type="http://schemas.openxmlformats.org/officeDocument/2006/relationships/slideLayout" Target="../slideLayouts/slideLayout7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7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7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2.png"  /><Relationship Id="rId4" Type="http://schemas.openxmlformats.org/officeDocument/2006/relationships/hyperlink" Target="https://blog.naver.com/jane_yy/222021768312" TargetMode="External"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7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7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3.png"  /><Relationship Id="rId4" Type="http://schemas.openxmlformats.org/officeDocument/2006/relationships/image" Target="../media/image3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195976"/>
            <a:ext cx="5472608" cy="1183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7200" b="1" spc="-150">
                <a:solidFill>
                  <a:schemeClr val="bg1"/>
                </a:solidFill>
                <a:latin typeface="한컴 윤체 M"/>
                <a:ea typeface="한컴 윤체 M"/>
              </a:rPr>
              <a:t>나만의집</a:t>
            </a:r>
            <a:endParaRPr lang="ko-KR" altLang="en-US" sz="7200" b="1" spc="-150">
              <a:solidFill>
                <a:schemeClr val="bg1"/>
              </a:solidFill>
              <a:latin typeface="한컴 윤체 M"/>
              <a:ea typeface="한컴 윤체 M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88024" y="5013176"/>
            <a:ext cx="3672407" cy="852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500" b="1">
                <a:solidFill>
                  <a:schemeClr val="bg1"/>
                </a:solidFill>
              </a:rPr>
              <a:t>송현수 안덕우 윤미정 이지형 이가희</a:t>
            </a:r>
            <a:endParaRPr lang="en-US" altLang="ko-KR" sz="2500" b="1">
              <a:solidFill>
                <a:schemeClr val="bg1"/>
              </a:solidFill>
            </a:endParaRPr>
          </a:p>
        </p:txBody>
      </p:sp>
      <p:pic>
        <p:nvPicPr>
          <p:cNvPr id="6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267744" y="1700808"/>
            <a:ext cx="1656184" cy="74065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4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en-US" altLang="ko-KR" sz="2400" b="1">
              <a:solidFill>
                <a:schemeClr val="bg1"/>
              </a:solidFill>
            </a:endParaRPr>
          </a:p>
        </p:txBody>
      </p:sp>
      <p:grpSp>
        <p:nvGrpSpPr>
          <p:cNvPr id="47" name=""/>
          <p:cNvGrpSpPr/>
          <p:nvPr/>
        </p:nvGrpSpPr>
        <p:grpSpPr>
          <a:xfrm rot="0">
            <a:off x="2799277" y="2109200"/>
            <a:ext cx="3545446" cy="2661878"/>
            <a:chOff x="450490" y="2156116"/>
            <a:chExt cx="1368152" cy="1553585"/>
          </a:xfrm>
        </p:grpSpPr>
        <p:sp>
          <p:nvSpPr>
            <p:cNvPr id="36" name="TextBox 35"/>
            <p:cNvSpPr txBox="1"/>
            <p:nvPr/>
          </p:nvSpPr>
          <p:spPr>
            <a:xfrm>
              <a:off x="635625" y="2156116"/>
              <a:ext cx="997880" cy="9415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 lang="ko-KR" altLang="en-US"/>
              </a:pPr>
              <a:r>
                <a:rPr lang="en-US" altLang="ko-KR" sz="10000">
                  <a:solidFill>
                    <a:schemeClr val="bg1"/>
                  </a:solidFill>
                  <a:latin typeface="HY헤드라인M"/>
                  <a:ea typeface="HY헤드라인M"/>
                </a:rPr>
                <a:t>0</a:t>
              </a:r>
              <a:r>
                <a:rPr lang="ko-KR" altLang="en-US" sz="10000">
                  <a:solidFill>
                    <a:schemeClr val="bg1"/>
                  </a:solidFill>
                  <a:latin typeface="HY헤드라인M"/>
                  <a:ea typeface="HY헤드라인M"/>
                </a:rPr>
                <a:t>3</a:t>
              </a:r>
              <a:r>
                <a:rPr lang="en-US" altLang="ko-KR" sz="5400">
                  <a:solidFill>
                    <a:schemeClr val="bg1"/>
                  </a:solidFill>
                  <a:latin typeface="HY헤드라인M"/>
                  <a:ea typeface="HY헤드라인M"/>
                </a:rPr>
                <a:t>   </a:t>
              </a:r>
              <a:endParaRPr lang="en-US" altLang="ko-KR" sz="54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cxnSp>
          <p:nvCxnSpPr>
            <p:cNvPr id="37" name="직선 연결선 36"/>
            <p:cNvCxnSpPr/>
            <p:nvPr/>
          </p:nvCxnSpPr>
          <p:spPr>
            <a:xfrm>
              <a:off x="558502" y="3106340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450490" y="3249073"/>
              <a:ext cx="1368152" cy="460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sz="4600" b="1" spc="-150">
                  <a:solidFill>
                    <a:schemeClr val="bg1"/>
                  </a:solidFill>
                  <a:latin typeface="+mj-ea"/>
                </a:rPr>
                <a:t>기능 소개</a:t>
              </a:r>
              <a:endParaRPr lang="ko-KR" altLang="en-US" sz="4600" b="1" spc="-150">
                <a:solidFill>
                  <a:schemeClr val="bg1"/>
                </a:solidFill>
                <a:latin typeface="+mj-ea"/>
              </a:endParaRPr>
            </a:p>
          </p:txBody>
        </p:sp>
      </p:grpSp>
      <p:sp>
        <p:nvSpPr>
          <p:cNvPr id="48" name="직사각형 1"/>
          <p:cNvSpPr/>
          <p:nvPr/>
        </p:nvSpPr>
        <p:spPr>
          <a:xfrm>
            <a:off x="359532" y="386661"/>
            <a:ext cx="8424936" cy="6084676"/>
          </a:xfrm>
          <a:prstGeom prst="rect">
            <a:avLst/>
          </a:prstGeom>
          <a:noFill/>
          <a:ln w="762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기능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3080" name=""/>
          <p:cNvPicPr>
            <a:picLocks noChangeAspect="1"/>
          </p:cNvPicPr>
          <p:nvPr/>
        </p:nvPicPr>
        <p:blipFill rotWithShape="1">
          <a:blip r:embed="rId3"/>
          <a:srcRect l="7780" r="47340"/>
          <a:stretch>
            <a:fillRect/>
          </a:stretch>
        </p:blipFill>
        <p:spPr>
          <a:xfrm>
            <a:off x="755575" y="4337305"/>
            <a:ext cx="6048672" cy="387839"/>
          </a:xfrm>
          <a:prstGeom prst="rect">
            <a:avLst/>
          </a:prstGeom>
        </p:spPr>
      </p:pic>
      <p:sp>
        <p:nvSpPr>
          <p:cNvPr id="3081" name="TextBox 10"/>
          <p:cNvSpPr txBox="1"/>
          <p:nvPr/>
        </p:nvSpPr>
        <p:spPr>
          <a:xfrm>
            <a:off x="365796" y="836712"/>
            <a:ext cx="8412406" cy="450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algn="l" defTabSz="831328" eaLnBrk="1" latinLnBrk="1" hangingPunct="1">
              <a:defRPr lang="ko-KR" altLang="en-US"/>
            </a:pPr>
            <a:r>
              <a:rPr lang="en-US" altLang="ko-KR" sz="2400" b="1">
                <a:solidFill>
                  <a:srgbClr val="5a6275"/>
                </a:solidFill>
                <a:latin typeface="HY헤드라인M"/>
                <a:ea typeface="HY헤드라인M"/>
              </a:rPr>
              <a:t>JQuery</a:t>
            </a:r>
            <a:endParaRPr lang="en-US" altLang="ko-KR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pic>
        <p:nvPicPr>
          <p:cNvPr id="3084" name="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83568" y="2898367"/>
            <a:ext cx="7704856" cy="818665"/>
          </a:xfrm>
          <a:prstGeom prst="rect">
            <a:avLst/>
          </a:prstGeom>
        </p:spPr>
      </p:pic>
      <p:sp>
        <p:nvSpPr>
          <p:cNvPr id="3085" name="TextBox 10"/>
          <p:cNvSpPr txBox="1"/>
          <p:nvPr/>
        </p:nvSpPr>
        <p:spPr>
          <a:xfrm>
            <a:off x="647564" y="1488566"/>
            <a:ext cx="7848872" cy="42054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algn="l" defTabSz="780184" eaLnBrk="1" latinLnBrk="1" hangingPunct="1">
              <a:defRPr lang="ko-KR" altLang="en-US"/>
            </a:pP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[ </a:t>
            </a:r>
            <a:r>
              <a:rPr lang="en-US" altLang="ko-KR" b="1">
                <a:solidFill>
                  <a:srgbClr val="5a6275"/>
                </a:solidFill>
                <a:latin typeface="HY헤드라인M"/>
                <a:ea typeface="HY헤드라인M"/>
              </a:rPr>
              <a:t>DOMAIN</a:t>
            </a: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 ]</a:t>
            </a: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현재 페이지에서 다른 페이지로 이동할 때 값을 전달</a:t>
            </a: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소스코드)</a:t>
            </a: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실제 전달되는 방식)</a:t>
            </a: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이와 같은 방법을 게시판과 카카오로그인 정보를 이동할 때 사용</a:t>
            </a: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기능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3081" name="TextBox 10"/>
          <p:cNvSpPr txBox="1"/>
          <p:nvPr/>
        </p:nvSpPr>
        <p:spPr>
          <a:xfrm>
            <a:off x="365796" y="836712"/>
            <a:ext cx="8412406" cy="450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algn="l" defTabSz="831328" eaLnBrk="1" latinLnBrk="1" hangingPunct="1">
              <a:defRPr lang="ko-KR" altLang="en-US"/>
            </a:pPr>
            <a:r>
              <a:rPr lang="en-US" altLang="ko-KR" sz="2400" b="1">
                <a:solidFill>
                  <a:srgbClr val="5a6275"/>
                </a:solidFill>
                <a:latin typeface="HY헤드라인M"/>
                <a:ea typeface="HY헤드라인M"/>
              </a:rPr>
              <a:t>OPENAPI</a:t>
            </a:r>
            <a:endParaRPr lang="en-US" altLang="ko-KR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sp>
        <p:nvSpPr>
          <p:cNvPr id="3085" name="TextBox 10"/>
          <p:cNvSpPr txBox="1"/>
          <p:nvPr/>
        </p:nvSpPr>
        <p:spPr>
          <a:xfrm>
            <a:off x="647564" y="1488565"/>
            <a:ext cx="7848872" cy="42054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algn="l" defTabSz="780184" eaLnBrk="1" latinLnBrk="1" hangingPunct="1">
              <a:defRPr lang="ko-KR" altLang="en-US"/>
            </a:pP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[ </a:t>
            </a:r>
            <a:r>
              <a:rPr lang="en-US" altLang="ko-KR" b="1">
                <a:solidFill>
                  <a:srgbClr val="5a6275"/>
                </a:solidFill>
                <a:latin typeface="HY헤드라인M"/>
                <a:ea typeface="HY헤드라인M"/>
              </a:rPr>
              <a:t>GOOGLE</a:t>
            </a: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 ]</a:t>
            </a: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관리자 페이지에서 카테고리별 매출확인과 회원의 지역 분포도를 확인하기 위해 </a:t>
            </a:r>
            <a:r>
              <a:rPr lang="en-US" altLang="ko-KR" b="1">
                <a:solidFill>
                  <a:srgbClr val="5a6275"/>
                </a:solidFill>
                <a:latin typeface="HY헤드라인M"/>
                <a:ea typeface="HY헤드라인M"/>
              </a:rPr>
              <a:t>GOOGLE</a:t>
            </a: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 </a:t>
            </a:r>
            <a:r>
              <a:rPr lang="en-US" altLang="ko-KR" b="1">
                <a:solidFill>
                  <a:srgbClr val="5a6275"/>
                </a:solidFill>
                <a:latin typeface="HY헤드라인M"/>
                <a:ea typeface="HY헤드라인M"/>
              </a:rPr>
              <a:t>CHART</a:t>
            </a: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를 활용</a:t>
            </a: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[</a:t>
            </a:r>
            <a:r>
              <a:rPr lang="en-US" altLang="ko-KR" b="1">
                <a:solidFill>
                  <a:srgbClr val="5a6275"/>
                </a:solidFill>
                <a:latin typeface="HY헤드라인M"/>
                <a:ea typeface="HY헤드라인M"/>
              </a:rPr>
              <a:t>KAKAO</a:t>
            </a: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]</a:t>
            </a: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회원을 일반회원뿐만아니라 카카오톡을 활용해 로그인 및 회원가입을 할 수 있도록 활용</a:t>
            </a: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55804" eaLnBrk="1" latinLnBrk="1" hangingPunct="1">
              <a:defRPr lang="ko-KR" altLang="en-US"/>
            </a:pP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카카오톡(관리자) 관리 인증 &gt; 사용자의 접근 동의 &gt; </a:t>
            </a:r>
            <a:r>
              <a:rPr lang="en-US" altLang="ko-KR" b="1">
                <a:solidFill>
                  <a:srgbClr val="5a6275"/>
                </a:solidFill>
                <a:latin typeface="HY헤드라인M"/>
                <a:ea typeface="HY헤드라인M"/>
              </a:rPr>
              <a:t>OAUTH</a:t>
            </a: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(인증코드)</a:t>
            </a:r>
            <a:r>
              <a:rPr lang="en-US" altLang="ko-KR" b="1">
                <a:solidFill>
                  <a:srgbClr val="5a6275"/>
                </a:solidFill>
                <a:latin typeface="HY헤드라인M"/>
                <a:ea typeface="HY헤드라인M"/>
              </a:rPr>
              <a:t> </a:t>
            </a: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발급 &gt; 사용자의 정보 </a:t>
            </a:r>
            <a:r>
              <a:rPr lang="en-US" altLang="ko-KR" b="1">
                <a:solidFill>
                  <a:srgbClr val="5a6275"/>
                </a:solidFill>
                <a:latin typeface="HY헤드라인M"/>
                <a:ea typeface="HY헤드라인M"/>
              </a:rPr>
              <a:t>Redirection URL</a:t>
            </a:r>
            <a:r>
              <a:rPr lang="ko-KR" altLang="en-US" b="1">
                <a:solidFill>
                  <a:srgbClr val="5a6275"/>
                </a:solidFill>
                <a:latin typeface="HY헤드라인M"/>
                <a:ea typeface="HY헤드라인M"/>
              </a:rPr>
              <a:t> 로 전달 &gt; 사용자 정보가 담긴 토큰 </a:t>
            </a: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marL="0" lvl="0" algn="l" defTabSz="780184" eaLnBrk="1" latinLnBrk="1" hangingPunct="1">
              <a:defRPr lang="ko-KR" altLang="en-US"/>
            </a:pPr>
            <a:endParaRPr lang="ko-KR" altLang="en-US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pic>
        <p:nvPicPr>
          <p:cNvPr id="3087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11559" y="1546824"/>
            <a:ext cx="7920880" cy="41144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4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en-US" altLang="ko-KR" sz="2400" b="1">
              <a:solidFill>
                <a:schemeClr val="bg1"/>
              </a:solidFill>
            </a:endParaRPr>
          </a:p>
        </p:txBody>
      </p:sp>
      <p:grpSp>
        <p:nvGrpSpPr>
          <p:cNvPr id="47" name=""/>
          <p:cNvGrpSpPr/>
          <p:nvPr/>
        </p:nvGrpSpPr>
        <p:grpSpPr>
          <a:xfrm rot="0">
            <a:off x="2799277" y="2109200"/>
            <a:ext cx="3545446" cy="2661878"/>
            <a:chOff x="450490" y="2156116"/>
            <a:chExt cx="1368152" cy="1553585"/>
          </a:xfrm>
        </p:grpSpPr>
        <p:sp>
          <p:nvSpPr>
            <p:cNvPr id="36" name="TextBox 35"/>
            <p:cNvSpPr txBox="1"/>
            <p:nvPr/>
          </p:nvSpPr>
          <p:spPr>
            <a:xfrm>
              <a:off x="635625" y="2156116"/>
              <a:ext cx="997880" cy="9415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 lang="ko-KR" altLang="en-US"/>
              </a:pPr>
              <a:r>
                <a:rPr lang="en-US" altLang="ko-KR" sz="10000">
                  <a:solidFill>
                    <a:schemeClr val="bg1"/>
                  </a:solidFill>
                  <a:latin typeface="HY헤드라인M"/>
                  <a:ea typeface="HY헤드라인M"/>
                </a:rPr>
                <a:t>0</a:t>
              </a:r>
              <a:r>
                <a:rPr lang="ko-KR" altLang="en-US" sz="10000">
                  <a:solidFill>
                    <a:schemeClr val="bg1"/>
                  </a:solidFill>
                  <a:latin typeface="HY헤드라인M"/>
                  <a:ea typeface="HY헤드라인M"/>
                </a:rPr>
                <a:t>4</a:t>
              </a:r>
              <a:r>
                <a:rPr lang="en-US" altLang="ko-KR" sz="5400">
                  <a:solidFill>
                    <a:schemeClr val="bg1"/>
                  </a:solidFill>
                  <a:latin typeface="HY헤드라인M"/>
                  <a:ea typeface="HY헤드라인M"/>
                </a:rPr>
                <a:t>   </a:t>
              </a:r>
              <a:endParaRPr lang="en-US" altLang="ko-KR" sz="54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cxnSp>
          <p:nvCxnSpPr>
            <p:cNvPr id="37" name="직선 연결선 36"/>
            <p:cNvCxnSpPr/>
            <p:nvPr/>
          </p:nvCxnSpPr>
          <p:spPr>
            <a:xfrm>
              <a:off x="558502" y="3106340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450490" y="3249073"/>
              <a:ext cx="1368152" cy="460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sz="4600" b="1" spc="-150">
                  <a:solidFill>
                    <a:schemeClr val="bg1"/>
                  </a:solidFill>
                  <a:latin typeface="+mj-ea"/>
                </a:rPr>
                <a:t>페이지 소개</a:t>
              </a:r>
              <a:endParaRPr lang="ko-KR" altLang="en-US" sz="4600" b="1" spc="-150">
                <a:solidFill>
                  <a:schemeClr val="bg1"/>
                </a:solidFill>
                <a:latin typeface="+mj-ea"/>
              </a:endParaRPr>
            </a:p>
          </p:txBody>
        </p:sp>
      </p:grpSp>
      <p:sp>
        <p:nvSpPr>
          <p:cNvPr id="48" name="직사각형 1"/>
          <p:cNvSpPr/>
          <p:nvPr/>
        </p:nvSpPr>
        <p:spPr>
          <a:xfrm>
            <a:off x="359532" y="386661"/>
            <a:ext cx="8424936" cy="6084676"/>
          </a:xfrm>
          <a:prstGeom prst="rect">
            <a:avLst/>
          </a:prstGeom>
          <a:noFill/>
          <a:ln w="762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8072" y="857232"/>
            <a:ext cx="8412400" cy="4457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메인 페이지</a:t>
            </a:r>
            <a:endParaRPr lang="en-US" altLang="ko-KR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pic>
        <p:nvPicPr>
          <p:cNvPr id="1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701824" y="1412776"/>
            <a:ext cx="7740352" cy="3789547"/>
          </a:xfrm>
          <a:prstGeom prst="rect">
            <a:avLst/>
          </a:prstGeom>
          <a:ln>
            <a:solidFill>
              <a:schemeClr val="tx1"/>
            </a:solidFill>
            <a:prstDash val="solid"/>
          </a:ln>
        </p:spPr>
      </p:pic>
      <p:sp>
        <p:nvSpPr>
          <p:cNvPr id="22" name="TextBox 10"/>
          <p:cNvSpPr txBox="1"/>
          <p:nvPr/>
        </p:nvSpPr>
        <p:spPr>
          <a:xfrm>
            <a:off x="683564" y="5418182"/>
            <a:ext cx="8280924" cy="8191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 사용자에게 가장 많이 보여지는 페이지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 메인 상품과 현 홈페이지의 컨셉을 시각화 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grpSp>
        <p:nvGrpSpPr>
          <p:cNvPr id="18" name=""/>
          <p:cNvGrpSpPr/>
          <p:nvPr/>
        </p:nvGrpSpPr>
        <p:grpSpPr>
          <a:xfrm rot="0">
            <a:off x="251520" y="5402293"/>
            <a:ext cx="8640960" cy="1051043"/>
            <a:chOff x="251520" y="5114261"/>
            <a:chExt cx="8640960" cy="1051043"/>
          </a:xfrm>
        </p:grpSpPr>
        <p:pic>
          <p:nvPicPr>
            <p:cNvPr id="12" name=""/>
            <p:cNvPicPr>
              <a:picLocks noChangeAspect="1"/>
            </p:cNvPicPr>
            <p:nvPr/>
          </p:nvPicPr>
          <p:blipFill rotWithShape="1">
            <a:blip r:embed="rId4"/>
            <a:srcRect r="11040"/>
            <a:stretch>
              <a:fillRect/>
            </a:stretch>
          </p:blipFill>
          <p:spPr>
            <a:xfrm>
              <a:off x="251520" y="5135726"/>
              <a:ext cx="2217703" cy="1029577"/>
            </a:xfrm>
            <a:prstGeom prst="rect">
              <a:avLst/>
            </a:prstGeom>
          </p:spPr>
        </p:pic>
        <p:pic>
          <p:nvPicPr>
            <p:cNvPr id="13" name=""/>
            <p:cNvPicPr>
              <a:picLocks noChangeAspect="1"/>
            </p:cNvPicPr>
            <p:nvPr/>
          </p:nvPicPr>
          <p:blipFill rotWithShape="1">
            <a:blip r:embed="rId5"/>
            <a:srcRect r="11200"/>
            <a:stretch>
              <a:fillRect/>
            </a:stretch>
          </p:blipFill>
          <p:spPr>
            <a:xfrm>
              <a:off x="4499992" y="5114261"/>
              <a:ext cx="2213595" cy="1029577"/>
            </a:xfrm>
            <a:prstGeom prst="rect">
              <a:avLst/>
            </a:prstGeom>
          </p:spPr>
        </p:pic>
        <p:pic>
          <p:nvPicPr>
            <p:cNvPr id="14" name=""/>
            <p:cNvPicPr>
              <a:picLocks noChangeAspect="1"/>
            </p:cNvPicPr>
            <p:nvPr/>
          </p:nvPicPr>
          <p:blipFill rotWithShape="1">
            <a:blip r:embed="rId6"/>
            <a:srcRect r="13260"/>
            <a:stretch>
              <a:fillRect/>
            </a:stretch>
          </p:blipFill>
          <p:spPr>
            <a:xfrm>
              <a:off x="6732240" y="5115267"/>
              <a:ext cx="2160240" cy="1028571"/>
            </a:xfrm>
            <a:prstGeom prst="rect">
              <a:avLst/>
            </a:prstGeom>
          </p:spPr>
        </p:pic>
        <p:pic>
          <p:nvPicPr>
            <p:cNvPr id="15" name=""/>
            <p:cNvPicPr>
              <a:picLocks noChangeAspect="1"/>
            </p:cNvPicPr>
            <p:nvPr/>
          </p:nvPicPr>
          <p:blipFill rotWithShape="1">
            <a:blip r:embed="rId7"/>
            <a:srcRect r="12580"/>
            <a:stretch>
              <a:fillRect/>
            </a:stretch>
          </p:blipFill>
          <p:spPr>
            <a:xfrm>
              <a:off x="2483768" y="5115267"/>
              <a:ext cx="2146822" cy="102857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TextBox 10"/>
          <p:cNvSpPr txBox="1"/>
          <p:nvPr/>
        </p:nvSpPr>
        <p:spPr>
          <a:xfrm>
            <a:off x="365796" y="836712"/>
            <a:ext cx="8412406" cy="450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algn="l" defTabSz="885826" eaLnBrk="1" latinLnBrk="1" hangingPunct="1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로그인 페이지</a:t>
            </a:r>
            <a:r>
              <a:rPr lang="en-US" altLang="ko-KR" sz="2400" b="1">
                <a:solidFill>
                  <a:srgbClr val="5a6275"/>
                </a:solidFill>
                <a:latin typeface="HY헤드라인M"/>
                <a:ea typeface="HY헤드라인M"/>
              </a:rPr>
              <a:t> </a:t>
            </a:r>
            <a:endParaRPr xmlns:mc="http://schemas.openxmlformats.org/markup-compatibility/2006" xmlns:hp="http://schemas.haansoft.com/office/presentation/8.0" lang="ko-KR" altLang="en-US" sz="1200" b="0" i="0" u="none" kern="1200" mc:Ignorable="hp" hp:hslEmbossed="0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3"/>
          <a:srcRect l="18720" t="12040" r="22190" b="33140"/>
          <a:stretch>
            <a:fillRect/>
          </a:stretch>
        </p:blipFill>
        <p:spPr>
          <a:xfrm>
            <a:off x="683568" y="1412776"/>
            <a:ext cx="7776864" cy="3816424"/>
          </a:xfrm>
          <a:prstGeom prst="rect">
            <a:avLst/>
          </a:prstGeom>
          <a:noFill/>
          <a:ln w="9525">
            <a:noFill/>
            <a:miter/>
          </a:ln>
          <a:effectLst/>
        </p:spPr>
      </p:pic>
      <p:sp>
        <p:nvSpPr>
          <p:cNvPr id="14" name="TextBox 10"/>
          <p:cNvSpPr txBox="1"/>
          <p:nvPr/>
        </p:nvSpPr>
        <p:spPr>
          <a:xfrm>
            <a:off x="731600" y="5517232"/>
            <a:ext cx="8160880" cy="8245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 일반 회원, 카카오 회원 로그인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 일반 회원 아이디와 비밀번호 찾기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8077" y="857232"/>
            <a:ext cx="2592287" cy="998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회원가입 페이지</a:t>
            </a:r>
            <a:endParaRPr lang="ko-KR" altLang="en-US" sz="2400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lvl="0">
              <a:defRPr lang="ko-KR" altLang="en-US"/>
            </a:pPr>
            <a:endParaRPr lang="ko-KR" altLang="en-US" sz="1800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lvl="0">
              <a:defRPr lang="ko-KR" altLang="en-US"/>
            </a:pPr>
            <a:r>
              <a:rPr lang="ko-KR" altLang="en-US">
                <a:solidFill>
                  <a:srgbClr val="5a6275"/>
                </a:solidFill>
                <a:latin typeface="HY헤드라인M"/>
                <a:ea typeface="HY헤드라인M"/>
              </a:rPr>
              <a:t>일반회원 가입</a:t>
            </a:r>
            <a:endParaRPr lang="ko-KR" altLang="en-US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41638" y="2060848"/>
            <a:ext cx="7860724" cy="3568311"/>
          </a:xfrm>
          <a:prstGeom prst="rect">
            <a:avLst/>
          </a:prstGeom>
          <a:noFill/>
          <a:ln w="9525">
            <a:noFill/>
            <a:miter/>
          </a:ln>
          <a:effectLst/>
        </p:spPr>
      </p:pic>
      <p:pic>
        <p:nvPicPr>
          <p:cNvPr id="1029" name="Picture 3"/>
          <p:cNvPicPr>
            <a:picLocks noChangeAspect="1" noChangeArrowheads="1"/>
          </p:cNvPicPr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2713290" y="1124744"/>
            <a:ext cx="3717419" cy="5223713"/>
          </a:xfrm>
          <a:prstGeom prst="rect">
            <a:avLst/>
          </a:prstGeom>
          <a:noFill/>
          <a:ln w="9525">
            <a:noFill/>
            <a:miter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8077" y="857232"/>
            <a:ext cx="2592287" cy="998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회원가입 페이지</a:t>
            </a:r>
            <a:endParaRPr lang="ko-KR" altLang="en-US" sz="2400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lvl="0">
              <a:defRPr lang="ko-KR" altLang="en-US"/>
            </a:pPr>
            <a:endParaRPr lang="en-US" altLang="ko-KR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lvl="0">
              <a:defRPr lang="ko-KR" altLang="en-US"/>
            </a:pPr>
            <a:r>
              <a:rPr lang="ko-KR" altLang="en-US">
                <a:solidFill>
                  <a:srgbClr val="5a6275"/>
                </a:solidFill>
                <a:latin typeface="HY헤드라인M"/>
                <a:ea typeface="HY헤드라인M"/>
              </a:rPr>
              <a:t>카카오톡 회원가입</a:t>
            </a:r>
            <a:endParaRPr lang="ko-KR" altLang="en-US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pic>
        <p:nvPicPr>
          <p:cNvPr id="1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619672" y="2132856"/>
            <a:ext cx="2535803" cy="3861048"/>
          </a:xfrm>
          <a:prstGeom prst="rect">
            <a:avLst/>
          </a:prstGeom>
          <a:ln>
            <a:solidFill>
              <a:schemeClr val="tx1"/>
            </a:solidFill>
            <a:prstDash val="solid"/>
          </a:ln>
        </p:spPr>
      </p:pic>
      <p:pic>
        <p:nvPicPr>
          <p:cNvPr id="15" name=""/>
          <p:cNvPicPr>
            <a:picLocks noChangeAspect="1"/>
          </p:cNvPicPr>
          <p:nvPr/>
        </p:nvPicPr>
        <p:blipFill rotWithShape="1">
          <a:blip r:embed="rId4"/>
          <a:srcRect l="35040" t="9400" r="35040" b="6600"/>
          <a:stretch>
            <a:fillRect/>
          </a:stretch>
        </p:blipFill>
        <p:spPr>
          <a:xfrm>
            <a:off x="5076056" y="2132856"/>
            <a:ext cx="2520280" cy="3888432"/>
          </a:xfrm>
          <a:prstGeom prst="rect">
            <a:avLst/>
          </a:prstGeom>
          <a:ln>
            <a:solidFill>
              <a:schemeClr val="tx1"/>
            </a:solidFill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3082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11560" y="1398904"/>
            <a:ext cx="7848872" cy="3830295"/>
          </a:xfrm>
          <a:prstGeom prst="rect">
            <a:avLst/>
          </a:prstGeom>
          <a:ln>
            <a:solidFill>
              <a:schemeClr val="tx1"/>
            </a:solidFill>
            <a:prstDash val="solid"/>
          </a:ln>
        </p:spPr>
      </p:pic>
      <p:sp>
        <p:nvSpPr>
          <p:cNvPr id="3076" name="TextBox 10"/>
          <p:cNvSpPr txBox="1"/>
          <p:nvPr/>
        </p:nvSpPr>
        <p:spPr>
          <a:xfrm>
            <a:off x="731600" y="5485948"/>
            <a:ext cx="8088872" cy="446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 카테고리 별 상품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sp>
        <p:nvSpPr>
          <p:cNvPr id="3078" name="TextBox 10"/>
          <p:cNvSpPr txBox="1"/>
          <p:nvPr/>
        </p:nvSpPr>
        <p:spPr>
          <a:xfrm>
            <a:off x="365796" y="836712"/>
            <a:ext cx="8412406" cy="450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algn="l" defTabSz="858145" eaLnBrk="1" latinLnBrk="1" hangingPunct="1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카테고리 페이지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3085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11560" y="1412776"/>
            <a:ext cx="7866620" cy="3797275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sp>
        <p:nvSpPr>
          <p:cNvPr id="3076" name="TextBox 10"/>
          <p:cNvSpPr txBox="1"/>
          <p:nvPr/>
        </p:nvSpPr>
        <p:spPr>
          <a:xfrm>
            <a:off x="731600" y="5485948"/>
            <a:ext cx="8088872" cy="817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 선택한 상품의 상세 정보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 하단에는 상품 리뷰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sp>
        <p:nvSpPr>
          <p:cNvPr id="3078" name="TextBox 10"/>
          <p:cNvSpPr txBox="1"/>
          <p:nvPr/>
        </p:nvSpPr>
        <p:spPr>
          <a:xfrm>
            <a:off x="365796" y="836712"/>
            <a:ext cx="8412406" cy="450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algn="l" defTabSz="858145" eaLnBrk="1" latinLnBrk="1" hangingPunct="1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상품 상세정보 페이지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4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>
                <a:solidFill>
                  <a:schemeClr val="bg1"/>
                </a:solidFill>
              </a:rPr>
              <a:t>CONTENTS</a:t>
            </a:r>
            <a:endParaRPr lang="ko-KR" altLang="en-US" sz="2400" b="1">
              <a:solidFill>
                <a:schemeClr val="bg1"/>
              </a:solidFill>
            </a:endParaRPr>
          </a:p>
        </p:txBody>
      </p:sp>
      <p:grpSp>
        <p:nvGrpSpPr>
          <p:cNvPr id="47" name="그룹 5"/>
          <p:cNvGrpSpPr/>
          <p:nvPr/>
        </p:nvGrpSpPr>
        <p:grpSpPr>
          <a:xfrm rot="0">
            <a:off x="395536" y="2694587"/>
            <a:ext cx="8740254" cy="1468826"/>
            <a:chOff x="403746" y="1574213"/>
            <a:chExt cx="8740254" cy="1468826"/>
          </a:xfrm>
        </p:grpSpPr>
        <p:sp>
          <p:nvSpPr>
            <p:cNvPr id="48" name="TextBox 8"/>
            <p:cNvSpPr txBox="1"/>
            <p:nvPr/>
          </p:nvSpPr>
          <p:spPr>
            <a:xfrm>
              <a:off x="647056" y="1574213"/>
              <a:ext cx="8496944" cy="9039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sz="5400">
                  <a:solidFill>
                    <a:schemeClr val="bg1"/>
                  </a:solidFill>
                  <a:latin typeface="HY헤드라인M"/>
                  <a:ea typeface="HY헤드라인M"/>
                </a:rPr>
                <a:t>01    02    03	  04    05</a:t>
              </a:r>
              <a:endParaRPr lang="ko-KR" altLang="en-US" sz="54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cxnSp>
          <p:nvCxnSpPr>
            <p:cNvPr id="49" name="직선 연결선 10"/>
            <p:cNvCxnSpPr/>
            <p:nvPr/>
          </p:nvCxnSpPr>
          <p:spPr>
            <a:xfrm>
              <a:off x="511758" y="2537437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11"/>
            <p:cNvCxnSpPr/>
            <p:nvPr/>
          </p:nvCxnSpPr>
          <p:spPr>
            <a:xfrm>
              <a:off x="2258553" y="2537437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직선 연결선 12"/>
            <p:cNvCxnSpPr/>
            <p:nvPr/>
          </p:nvCxnSpPr>
          <p:spPr>
            <a:xfrm>
              <a:off x="4012092" y="2537437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직선 연결선 13"/>
            <p:cNvCxnSpPr/>
            <p:nvPr/>
          </p:nvCxnSpPr>
          <p:spPr>
            <a:xfrm>
              <a:off x="5593168" y="2537437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직선 연결선 14"/>
            <p:cNvCxnSpPr/>
            <p:nvPr/>
          </p:nvCxnSpPr>
          <p:spPr>
            <a:xfrm>
              <a:off x="7352933" y="2564904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15"/>
            <p:cNvSpPr txBox="1"/>
            <p:nvPr/>
          </p:nvSpPr>
          <p:spPr>
            <a:xfrm>
              <a:off x="403746" y="2680173"/>
              <a:ext cx="1368152" cy="3599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b="1" spc="-150">
                  <a:solidFill>
                    <a:schemeClr val="bg1"/>
                  </a:solidFill>
                  <a:latin typeface="+mj-ea"/>
                </a:rPr>
                <a:t>나만의집</a:t>
              </a:r>
              <a:endParaRPr lang="ko-KR" altLang="en-US" b="1" spc="-15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55" name="TextBox 27"/>
            <p:cNvSpPr txBox="1"/>
            <p:nvPr/>
          </p:nvSpPr>
          <p:spPr>
            <a:xfrm>
              <a:off x="3743908" y="2680173"/>
              <a:ext cx="1656184" cy="3599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b="1" spc="-150">
                  <a:solidFill>
                    <a:schemeClr val="bg1"/>
                  </a:solidFill>
                  <a:latin typeface="+mj-ea"/>
                </a:rPr>
                <a:t>기능 소개</a:t>
              </a:r>
              <a:endParaRPr lang="ko-KR" altLang="en-US" b="1" spc="-15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56" name="TextBox 28"/>
            <p:cNvSpPr txBox="1"/>
            <p:nvPr/>
          </p:nvSpPr>
          <p:spPr>
            <a:xfrm>
              <a:off x="5233128" y="2673707"/>
              <a:ext cx="187220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b="1" spc="-150">
                  <a:solidFill>
                    <a:schemeClr val="bg1"/>
                  </a:solidFill>
                  <a:latin typeface="+mj-ea"/>
                </a:rPr>
                <a:t>페이지 소개</a:t>
              </a:r>
              <a:endParaRPr lang="ko-KR" altLang="en-US" b="1" spc="-15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57" name="TextBox 29"/>
            <p:cNvSpPr txBox="1"/>
            <p:nvPr/>
          </p:nvSpPr>
          <p:spPr>
            <a:xfrm>
              <a:off x="6831129" y="2673707"/>
              <a:ext cx="219573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b="1" i="0" u="none" spc="-150">
                  <a:solidFill>
                    <a:schemeClr val="bg1"/>
                  </a:solidFill>
                  <a:latin typeface="+mj-ea"/>
                  <a:ea typeface="+mj-ea"/>
                  <a:cs typeface="굴림"/>
                </a:rPr>
                <a:t>보완점</a:t>
              </a:r>
              <a:endParaRPr lang="ko-KR" altLang="en-US" b="1" i="0" u="none" spc="-150">
                <a:solidFill>
                  <a:schemeClr val="bg1"/>
                </a:solidFill>
                <a:latin typeface="+mj-ea"/>
                <a:ea typeface="+mj-ea"/>
                <a:cs typeface="굴림"/>
              </a:endParaRPr>
            </a:p>
          </p:txBody>
        </p:sp>
        <p:sp>
          <p:nvSpPr>
            <p:cNvPr id="58" name="TextBox 4"/>
            <p:cNvSpPr txBox="1"/>
            <p:nvPr/>
          </p:nvSpPr>
          <p:spPr>
            <a:xfrm>
              <a:off x="2006525" y="2680173"/>
              <a:ext cx="1656184" cy="35997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b="1" spc="-150">
                  <a:solidFill>
                    <a:schemeClr val="bg1"/>
                  </a:solidFill>
                  <a:latin typeface="+mj-ea"/>
                </a:rPr>
                <a:t>테이블 구성</a:t>
              </a:r>
              <a:endParaRPr lang="ko-KR" altLang="en-US" b="1" spc="-150">
                <a:solidFill>
                  <a:schemeClr val="bg1"/>
                </a:solidFill>
                <a:latin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8077" y="857232"/>
            <a:ext cx="2592287" cy="4457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상품리뷰 페이지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11560" y="1412776"/>
            <a:ext cx="7848872" cy="3816424"/>
          </a:xfrm>
          <a:prstGeom prst="rect">
            <a:avLst/>
          </a:prstGeom>
          <a:noFill/>
          <a:ln w="9525">
            <a:solidFill>
              <a:schemeClr val="tx1"/>
            </a:solidFill>
            <a:miter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8077" y="857232"/>
            <a:ext cx="2592287" cy="4457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장바구니 페이지</a:t>
            </a:r>
            <a:endParaRPr lang="en-US" altLang="ko-KR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11560" y="1412776"/>
            <a:ext cx="7848872" cy="3835458"/>
          </a:xfrm>
          <a:prstGeom prst="rect">
            <a:avLst/>
          </a:prstGeom>
          <a:noFill/>
          <a:ln w="9525">
            <a:solidFill>
              <a:schemeClr val="tx1"/>
            </a:solidFill>
            <a:miter/>
          </a:ln>
          <a:effectLst/>
        </p:spPr>
      </p:pic>
      <p:sp>
        <p:nvSpPr>
          <p:cNvPr id="7172" name="TextBox 10"/>
          <p:cNvSpPr txBox="1"/>
          <p:nvPr/>
        </p:nvSpPr>
        <p:spPr>
          <a:xfrm>
            <a:off x="731600" y="5485948"/>
            <a:ext cx="8088872" cy="446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 장바구니 내역 확인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8077" y="857232"/>
            <a:ext cx="2592287" cy="4457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2400" b="1">
                <a:solidFill>
                  <a:srgbClr val="5a6275"/>
                </a:solidFill>
                <a:latin typeface="HY헤드라인M"/>
                <a:ea typeface="HY헤드라인M"/>
              </a:rPr>
              <a:t>Q</a:t>
            </a: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 </a:t>
            </a:r>
            <a:r>
              <a:rPr lang="en-US" altLang="ko-KR" sz="2400" b="1">
                <a:solidFill>
                  <a:srgbClr val="5a6275"/>
                </a:solidFill>
                <a:latin typeface="HY헤드라인M"/>
                <a:ea typeface="HY헤드라인M"/>
              </a:rPr>
              <a:t>&amp; A</a:t>
            </a: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 페이지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grpSp>
        <p:nvGrpSpPr>
          <p:cNvPr id="7175" name=""/>
          <p:cNvGrpSpPr/>
          <p:nvPr/>
        </p:nvGrpSpPr>
        <p:grpSpPr>
          <a:xfrm rot="0">
            <a:off x="611560" y="1397537"/>
            <a:ext cx="7848872" cy="4911783"/>
            <a:chOff x="611560" y="1397537"/>
            <a:chExt cx="7848872" cy="4911783"/>
          </a:xfrm>
        </p:grpSpPr>
        <p:pic>
          <p:nvPicPr>
            <p:cNvPr id="7173" name=""/>
            <p:cNvPicPr>
              <a:picLocks noChangeAspect="1"/>
            </p:cNvPicPr>
            <p:nvPr/>
          </p:nvPicPr>
          <p:blipFill rotWithShape="1">
            <a:blip r:embed="rId3"/>
            <a:srcRect t="8000" b="34020"/>
            <a:stretch>
              <a:fillRect/>
            </a:stretch>
          </p:blipFill>
          <p:spPr>
            <a:xfrm>
              <a:off x="611560" y="1397537"/>
              <a:ext cx="7848872" cy="2463510"/>
            </a:xfrm>
            <a:prstGeom prst="rect">
              <a:avLst/>
            </a:prstGeom>
            <a:ln>
              <a:solidFill>
                <a:schemeClr val="tx1"/>
              </a:solidFill>
              <a:prstDash val="solid"/>
            </a:ln>
          </p:spPr>
        </p:pic>
        <p:pic>
          <p:nvPicPr>
            <p:cNvPr id="7174" name=""/>
            <p:cNvPicPr>
              <a:picLocks noChangeAspect="1"/>
            </p:cNvPicPr>
            <p:nvPr/>
          </p:nvPicPr>
          <p:blipFill rotWithShape="1">
            <a:blip r:embed="rId4"/>
            <a:stretch>
              <a:fillRect/>
            </a:stretch>
          </p:blipFill>
          <p:spPr>
            <a:xfrm>
              <a:off x="611560" y="3717032"/>
              <a:ext cx="7848872" cy="2592288"/>
            </a:xfrm>
            <a:prstGeom prst="rect">
              <a:avLst/>
            </a:prstGeom>
            <a:ln w="9525">
              <a:solidFill>
                <a:schemeClr val="tx1"/>
              </a:solidFill>
            </a:ln>
          </p:spPr>
        </p:pic>
      </p:grpSp>
      <p:sp>
        <p:nvSpPr>
          <p:cNvPr id="7172" name="TextBox 10"/>
          <p:cNvSpPr txBox="1"/>
          <p:nvPr/>
        </p:nvSpPr>
        <p:spPr>
          <a:xfrm>
            <a:off x="731600" y="5485948"/>
            <a:ext cx="8088872" cy="446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pic>
        <p:nvPicPr>
          <p:cNvPr id="7176" name="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611560" y="1412776"/>
            <a:ext cx="7848872" cy="403244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5" grpId="0" animBg="1"/>
    </p:bldLst>
  </p:timing>
</p:sld>
</file>

<file path=ppt/slides/slide2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TextBox 10"/>
          <p:cNvSpPr txBox="1"/>
          <p:nvPr/>
        </p:nvSpPr>
        <p:spPr>
          <a:xfrm>
            <a:off x="365796" y="836712"/>
            <a:ext cx="8412406" cy="450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algn="l" defTabSz="885826" eaLnBrk="1" latinLnBrk="1" hangingPunct="1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관리자 로그인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pic>
        <p:nvPicPr>
          <p:cNvPr id="13" name="Picture 3"/>
          <p:cNvPicPr>
            <a:picLocks noChangeAspect="1" noChangeArrowheads="1"/>
          </p:cNvPicPr>
          <p:nvPr/>
        </p:nvPicPr>
        <p:blipFill rotWithShape="1">
          <a:blip r:embed="rId3"/>
          <a:srcRect l="18720" t="12040" r="22190" b="33140"/>
          <a:stretch>
            <a:fillRect/>
          </a:stretch>
        </p:blipFill>
        <p:spPr>
          <a:xfrm>
            <a:off x="683568" y="1412776"/>
            <a:ext cx="7776864" cy="3816424"/>
          </a:xfrm>
          <a:prstGeom prst="rect">
            <a:avLst/>
          </a:prstGeom>
          <a:noFill/>
          <a:ln w="9525">
            <a:noFill/>
            <a:miter/>
          </a:ln>
          <a:effectLst/>
        </p:spPr>
      </p:pic>
      <p:sp>
        <p:nvSpPr>
          <p:cNvPr id="14" name="TextBox 10"/>
          <p:cNvSpPr txBox="1"/>
          <p:nvPr/>
        </p:nvSpPr>
        <p:spPr>
          <a:xfrm>
            <a:off x="731600" y="5517232"/>
            <a:ext cx="8160880" cy="4530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</a:t>
            </a:r>
            <a:r>
              <a:rPr lang="en-US" altLang="ko-KR" sz="2400" b="1">
                <a:solidFill>
                  <a:srgbClr val="5a6275"/>
                </a:solidFill>
                <a:latin typeface="HY헤드라인M"/>
                <a:ea typeface="HY헤드라인M"/>
              </a:rPr>
              <a:t> ID : admin PW : 0000</a:t>
            </a:r>
            <a:endParaRPr lang="en-US" altLang="ko-KR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/>
    </mc:Choice>
    <mc:Fallback>
      <p:transition/>
    </mc:Fallback>
  </mc:AlternateContent>
</p:sld>
</file>

<file path=ppt/slides/slide2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83568" y="1412776"/>
            <a:ext cx="7776864" cy="3816424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  <a:miter/>
          </a:ln>
          <a:effectLst/>
        </p:spPr>
      </p:pic>
      <p:sp>
        <p:nvSpPr>
          <p:cNvPr id="3076" name="TextBox 10"/>
          <p:cNvSpPr txBox="1"/>
          <p:nvPr/>
        </p:nvSpPr>
        <p:spPr>
          <a:xfrm>
            <a:off x="731600" y="5485948"/>
            <a:ext cx="8088872" cy="82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 나만의집 회원 탈퇴 관리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 회원의 지역 분포도 그래프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sp>
        <p:nvSpPr>
          <p:cNvPr id="3078" name="TextBox 10"/>
          <p:cNvSpPr txBox="1"/>
          <p:nvPr/>
        </p:nvSpPr>
        <p:spPr>
          <a:xfrm>
            <a:off x="365796" y="836712"/>
            <a:ext cx="8412406" cy="450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algn="l" defTabSz="858145" eaLnBrk="1" latinLnBrk="1" hangingPunct="1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회원 관리 페이지</a:t>
            </a:r>
            <a:endParaRPr lang="en-US" altLang="ko-KR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페이지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3079" name="Picture 3"/>
          <p:cNvPicPr>
            <a:picLocks noChangeAspect="1" noChangeArrowheads="1"/>
          </p:cNvPicPr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653515" y="1412077"/>
            <a:ext cx="7806916" cy="3818549"/>
          </a:xfrm>
          <a:prstGeom prst="rect">
            <a:avLst/>
          </a:prstGeom>
          <a:noFill/>
          <a:ln w="9525">
            <a:solidFill>
              <a:schemeClr val="tx1"/>
            </a:solidFill>
            <a:prstDash val="solid"/>
            <a:miter/>
          </a:ln>
          <a:effectLst/>
        </p:spPr>
      </p:pic>
      <p:sp>
        <p:nvSpPr>
          <p:cNvPr id="3076" name="TextBox 10"/>
          <p:cNvSpPr txBox="1"/>
          <p:nvPr/>
        </p:nvSpPr>
        <p:spPr>
          <a:xfrm>
            <a:off x="731600" y="5485948"/>
            <a:ext cx="8088872" cy="4462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- 카테고리별 월판매량 그래프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sp>
        <p:nvSpPr>
          <p:cNvPr id="3078" name="TextBox 10"/>
          <p:cNvSpPr txBox="1"/>
          <p:nvPr/>
        </p:nvSpPr>
        <p:spPr>
          <a:xfrm>
            <a:off x="365796" y="836712"/>
            <a:ext cx="8412406" cy="450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algn="l" defTabSz="858145" eaLnBrk="1" latinLnBrk="1" hangingPunct="1">
              <a:defRPr lang="ko-KR" altLang="en-US"/>
            </a:pPr>
            <a:r>
              <a:rPr lang="ko-KR" altLang="en-US" sz="2400" b="1">
                <a:solidFill>
                  <a:srgbClr val="5a6275"/>
                </a:solidFill>
                <a:latin typeface="HY헤드라인M"/>
                <a:ea typeface="HY헤드라인M"/>
              </a:rPr>
              <a:t>매출 관리 페이지</a:t>
            </a:r>
            <a:endParaRPr lang="ko-KR" altLang="en-US" sz="2400" b="1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4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en-US" altLang="ko-KR" sz="2400" b="1">
              <a:solidFill>
                <a:schemeClr val="bg1"/>
              </a:solidFill>
            </a:endParaRPr>
          </a:p>
        </p:txBody>
      </p:sp>
      <p:grpSp>
        <p:nvGrpSpPr>
          <p:cNvPr id="47" name=""/>
          <p:cNvGrpSpPr/>
          <p:nvPr/>
        </p:nvGrpSpPr>
        <p:grpSpPr>
          <a:xfrm rot="0">
            <a:off x="2799277" y="2109200"/>
            <a:ext cx="3545446" cy="2661878"/>
            <a:chOff x="450490" y="2156116"/>
            <a:chExt cx="1368152" cy="1553585"/>
          </a:xfrm>
        </p:grpSpPr>
        <p:sp>
          <p:nvSpPr>
            <p:cNvPr id="36" name="TextBox 35"/>
            <p:cNvSpPr txBox="1"/>
            <p:nvPr/>
          </p:nvSpPr>
          <p:spPr>
            <a:xfrm>
              <a:off x="635625" y="2156116"/>
              <a:ext cx="997880" cy="9415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 lang="ko-KR" altLang="en-US"/>
              </a:pPr>
              <a:r>
                <a:rPr lang="en-US" altLang="ko-KR" sz="10000">
                  <a:solidFill>
                    <a:schemeClr val="bg1"/>
                  </a:solidFill>
                  <a:latin typeface="HY헤드라인M"/>
                  <a:ea typeface="HY헤드라인M"/>
                </a:rPr>
                <a:t>0</a:t>
              </a:r>
              <a:r>
                <a:rPr lang="ko-KR" altLang="en-US" sz="10000">
                  <a:solidFill>
                    <a:schemeClr val="bg1"/>
                  </a:solidFill>
                  <a:latin typeface="HY헤드라인M"/>
                  <a:ea typeface="HY헤드라인M"/>
                </a:rPr>
                <a:t>5</a:t>
              </a:r>
              <a:r>
                <a:rPr lang="en-US" altLang="ko-KR" sz="5400">
                  <a:solidFill>
                    <a:schemeClr val="bg1"/>
                  </a:solidFill>
                  <a:latin typeface="HY헤드라인M"/>
                  <a:ea typeface="HY헤드라인M"/>
                </a:rPr>
                <a:t>   </a:t>
              </a:r>
              <a:endParaRPr lang="en-US" altLang="ko-KR" sz="54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cxnSp>
          <p:nvCxnSpPr>
            <p:cNvPr id="37" name="직선 연결선 36"/>
            <p:cNvCxnSpPr/>
            <p:nvPr/>
          </p:nvCxnSpPr>
          <p:spPr>
            <a:xfrm>
              <a:off x="558502" y="3106340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450490" y="3249073"/>
              <a:ext cx="1368152" cy="460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sz="4600" b="1" spc="-150">
                  <a:solidFill>
                    <a:schemeClr val="bg1"/>
                  </a:solidFill>
                  <a:latin typeface="+mj-ea"/>
                </a:rPr>
                <a:t>보완점</a:t>
              </a:r>
              <a:endParaRPr lang="ko-KR" altLang="en-US" sz="4600" b="1" spc="-150">
                <a:solidFill>
                  <a:schemeClr val="bg1"/>
                </a:solidFill>
                <a:latin typeface="+mj-ea"/>
              </a:endParaRPr>
            </a:p>
          </p:txBody>
        </p:sp>
      </p:grpSp>
      <p:sp>
        <p:nvSpPr>
          <p:cNvPr id="48" name="직사각형 1"/>
          <p:cNvSpPr/>
          <p:nvPr/>
        </p:nvSpPr>
        <p:spPr>
          <a:xfrm>
            <a:off x="359532" y="386661"/>
            <a:ext cx="8424936" cy="6084676"/>
          </a:xfrm>
          <a:prstGeom prst="rect">
            <a:avLst/>
          </a:prstGeom>
          <a:noFill/>
          <a:ln w="762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68448" y="116632"/>
            <a:ext cx="2007104" cy="4529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보완점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grpSp>
        <p:nvGrpSpPr>
          <p:cNvPr id="10" name="그룹 9"/>
          <p:cNvGrpSpPr/>
          <p:nvPr/>
        </p:nvGrpSpPr>
        <p:grpSpPr>
          <a:xfrm rot="0">
            <a:off x="1153696" y="2844557"/>
            <a:ext cx="3418304" cy="1168886"/>
            <a:chOff x="683568" y="1412776"/>
            <a:chExt cx="3418304" cy="1168886"/>
          </a:xfrm>
        </p:grpSpPr>
        <p:sp>
          <p:nvSpPr>
            <p:cNvPr id="11" name="TextBox 10"/>
            <p:cNvSpPr txBox="1"/>
            <p:nvPr/>
          </p:nvSpPr>
          <p:spPr>
            <a:xfrm>
              <a:off x="683568" y="1412776"/>
              <a:ext cx="1368152" cy="520040"/>
            </a:xfrm>
            <a:prstGeom prst="rect">
              <a:avLst/>
            </a:prstGeom>
            <a:solidFill>
              <a:srgbClr val="5a6275"/>
            </a:solidFill>
            <a:ln w="9525" cap="rnd" cmpd="sng" algn="ctr">
              <a:solidFill>
                <a:schemeClr val="accent1"/>
              </a:solidFill>
              <a:prstDash val="solid"/>
              <a:bevel/>
            </a:ln>
          </p:spPr>
          <p:txBody>
            <a:bodyPr vert="horz" wrap="square" lIns="91440" tIns="45720" rIns="91440" bIns="45720" anchor="t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800">
                  <a:solidFill>
                    <a:schemeClr val="bg1"/>
                  </a:solidFill>
                  <a:latin typeface="HY헤드라인M"/>
                  <a:ea typeface="HY헤드라인M"/>
                </a:rPr>
                <a:t>안덕우</a:t>
              </a:r>
              <a:endParaRPr lang="en-US" altLang="ko-KR" sz="28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25256" y="1884696"/>
              <a:ext cx="3076616" cy="6969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endParaRPr lang="en-US" altLang="ko-KR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- </a:t>
              </a:r>
              <a:r>
                <a:rPr lang="en-US" altLang="ko-KR" sz="2000">
                  <a:solidFill>
                    <a:srgbClr val="5a6275"/>
                  </a:solidFill>
                  <a:latin typeface="HY헤드라인M"/>
                  <a:ea typeface="HY헤드라인M"/>
                </a:rPr>
                <a:t>팀원들간의 의사소통</a:t>
              </a:r>
              <a:endParaRPr lang="en-US" altLang="ko-KR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</p:grpSp>
      <p:grpSp>
        <p:nvGrpSpPr>
          <p:cNvPr id="25" name="그룹 9"/>
          <p:cNvGrpSpPr/>
          <p:nvPr/>
        </p:nvGrpSpPr>
        <p:grpSpPr>
          <a:xfrm rot="0">
            <a:off x="4572000" y="1738202"/>
            <a:ext cx="3418304" cy="1774618"/>
            <a:chOff x="683568" y="1412776"/>
            <a:chExt cx="3418304" cy="1774618"/>
          </a:xfrm>
        </p:grpSpPr>
        <p:sp>
          <p:nvSpPr>
            <p:cNvPr id="26" name="TextBox 10"/>
            <p:cNvSpPr txBox="1"/>
            <p:nvPr/>
          </p:nvSpPr>
          <p:spPr>
            <a:xfrm>
              <a:off x="683568" y="1412776"/>
              <a:ext cx="1368152" cy="517318"/>
            </a:xfrm>
            <a:prstGeom prst="rect">
              <a:avLst/>
            </a:prstGeom>
            <a:solidFill>
              <a:srgbClr val="5a6275"/>
            </a:solidFill>
            <a:ln w="9525" cap="rnd" cmpd="sng" algn="ctr">
              <a:solidFill>
                <a:schemeClr val="accent1"/>
              </a:solidFill>
              <a:prstDash val="solid"/>
              <a:bevel/>
            </a:ln>
          </p:spPr>
          <p:txBody>
            <a:bodyPr vert="horz" wrap="square" lIns="91440" tIns="45720" rIns="91440" bIns="45720" anchor="t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800">
                  <a:solidFill>
                    <a:schemeClr val="bg1"/>
                  </a:solidFill>
                  <a:latin typeface="HY헤드라인M"/>
                  <a:ea typeface="HY헤드라인M"/>
                </a:rPr>
                <a:t>윤미정</a:t>
              </a:r>
              <a:endParaRPr lang="ko-KR" altLang="en-US" sz="28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sp>
          <p:nvSpPr>
            <p:cNvPr id="27" name="TextBox 11"/>
            <p:cNvSpPr txBox="1"/>
            <p:nvPr/>
          </p:nvSpPr>
          <p:spPr>
            <a:xfrm>
              <a:off x="1025256" y="1884696"/>
              <a:ext cx="3076616" cy="13026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endParaRPr lang="en-US" altLang="ko-KR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- 다양한</a:t>
              </a:r>
              <a:r>
                <a:rPr lang="en-US" altLang="ko-KR" sz="2000">
                  <a:solidFill>
                    <a:srgbClr val="5a6275"/>
                  </a:solidFill>
                  <a:latin typeface="HY헤드라인M"/>
                  <a:ea typeface="HY헤드라인M"/>
                </a:rPr>
                <a:t>SNS</a:t>
              </a: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 로그인 활용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- 팀에 생긴 일에 대한 대처 능력 부족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</p:grpSp>
      <p:grpSp>
        <p:nvGrpSpPr>
          <p:cNvPr id="29" name="그룹 9"/>
          <p:cNvGrpSpPr/>
          <p:nvPr/>
        </p:nvGrpSpPr>
        <p:grpSpPr>
          <a:xfrm rot="0">
            <a:off x="4572000" y="4042458"/>
            <a:ext cx="3418304" cy="1165812"/>
            <a:chOff x="683568" y="1412776"/>
            <a:chExt cx="3418304" cy="1165812"/>
          </a:xfrm>
        </p:grpSpPr>
        <p:sp>
          <p:nvSpPr>
            <p:cNvPr id="30" name="TextBox 10"/>
            <p:cNvSpPr txBox="1"/>
            <p:nvPr/>
          </p:nvSpPr>
          <p:spPr>
            <a:xfrm>
              <a:off x="683568" y="1412776"/>
              <a:ext cx="1368152" cy="518112"/>
            </a:xfrm>
            <a:prstGeom prst="rect">
              <a:avLst/>
            </a:prstGeom>
            <a:solidFill>
              <a:srgbClr val="5a6275"/>
            </a:solidFill>
            <a:ln w="9525" cap="rnd" cmpd="sng" algn="ctr">
              <a:solidFill>
                <a:schemeClr val="accent1"/>
              </a:solidFill>
              <a:prstDash val="solid"/>
              <a:bevel/>
            </a:ln>
          </p:spPr>
          <p:txBody>
            <a:bodyPr vert="horz" wrap="square" lIns="91440" tIns="45720" rIns="91440" bIns="45720" anchor="t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800">
                  <a:solidFill>
                    <a:schemeClr val="bg1"/>
                  </a:solidFill>
                  <a:latin typeface="HY헤드라인M"/>
                  <a:ea typeface="HY헤드라인M"/>
                </a:rPr>
                <a:t>이지형</a:t>
              </a:r>
              <a:endParaRPr lang="ko-KR" altLang="en-US" sz="28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sp>
          <p:nvSpPr>
            <p:cNvPr id="31" name="TextBox 11"/>
            <p:cNvSpPr txBox="1"/>
            <p:nvPr/>
          </p:nvSpPr>
          <p:spPr>
            <a:xfrm>
              <a:off x="1025256" y="1884696"/>
              <a:ext cx="3076616" cy="693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- </a:t>
              </a:r>
              <a:r>
                <a:rPr lang="en-US" altLang="ko-KR" sz="2000">
                  <a:solidFill>
                    <a:srgbClr val="5a6275"/>
                  </a:solidFill>
                  <a:latin typeface="HY헤드라인M"/>
                  <a:ea typeface="HY헤드라인M"/>
                </a:rPr>
                <a:t>DB</a:t>
              </a: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 활용 능력 부족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</p:grpSp>
      <p:grpSp>
        <p:nvGrpSpPr>
          <p:cNvPr id="32" name="그룹 9"/>
          <p:cNvGrpSpPr/>
          <p:nvPr/>
        </p:nvGrpSpPr>
        <p:grpSpPr>
          <a:xfrm rot="0">
            <a:off x="1153696" y="4581128"/>
            <a:ext cx="3418304" cy="1170067"/>
            <a:chOff x="683568" y="1412776"/>
            <a:chExt cx="3418304" cy="1170067"/>
          </a:xfrm>
        </p:grpSpPr>
        <p:sp>
          <p:nvSpPr>
            <p:cNvPr id="33" name="TextBox 10"/>
            <p:cNvSpPr txBox="1"/>
            <p:nvPr/>
          </p:nvSpPr>
          <p:spPr>
            <a:xfrm>
              <a:off x="683568" y="1412776"/>
              <a:ext cx="1368152" cy="517406"/>
            </a:xfrm>
            <a:prstGeom prst="rect">
              <a:avLst/>
            </a:prstGeom>
            <a:solidFill>
              <a:srgbClr val="5a6275"/>
            </a:solidFill>
            <a:ln w="9525" cap="rnd" cmpd="sng" algn="ctr">
              <a:solidFill>
                <a:schemeClr val="accent1"/>
              </a:solidFill>
              <a:prstDash val="solid"/>
              <a:bevel/>
            </a:ln>
          </p:spPr>
          <p:txBody>
            <a:bodyPr vert="horz" wrap="square" lIns="91440" tIns="45720" rIns="91440" bIns="45720" anchor="t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800">
                  <a:solidFill>
                    <a:schemeClr val="bg1"/>
                  </a:solidFill>
                  <a:latin typeface="HY헤드라인M"/>
                  <a:ea typeface="HY헤드라인M"/>
                </a:rPr>
                <a:t>이가희</a:t>
              </a:r>
              <a:endParaRPr lang="ko-KR" altLang="en-US" sz="28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sp>
          <p:nvSpPr>
            <p:cNvPr id="34" name="TextBox 11"/>
            <p:cNvSpPr txBox="1"/>
            <p:nvPr/>
          </p:nvSpPr>
          <p:spPr>
            <a:xfrm>
              <a:off x="1025256" y="1884696"/>
              <a:ext cx="3076616" cy="6981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endParaRPr lang="en-US" altLang="ko-KR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- 체계적인 </a:t>
              </a:r>
              <a:r>
                <a:rPr lang="en-US" altLang="ko-KR" sz="2000">
                  <a:solidFill>
                    <a:srgbClr val="5a6275"/>
                  </a:solidFill>
                  <a:latin typeface="HY헤드라인M"/>
                  <a:ea typeface="HY헤드라인M"/>
                </a:rPr>
                <a:t>DB</a:t>
              </a: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설계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</p:grpSp>
      <p:grpSp>
        <p:nvGrpSpPr>
          <p:cNvPr id="35" name="그룹 9"/>
          <p:cNvGrpSpPr/>
          <p:nvPr/>
        </p:nvGrpSpPr>
        <p:grpSpPr>
          <a:xfrm rot="0">
            <a:off x="1153695" y="1252002"/>
            <a:ext cx="3418305" cy="1168886"/>
            <a:chOff x="683567" y="1412776"/>
            <a:chExt cx="3418305" cy="1168886"/>
          </a:xfrm>
        </p:grpSpPr>
        <p:sp>
          <p:nvSpPr>
            <p:cNvPr id="36" name="TextBox 10"/>
            <p:cNvSpPr txBox="1"/>
            <p:nvPr/>
          </p:nvSpPr>
          <p:spPr>
            <a:xfrm>
              <a:off x="683567" y="1412776"/>
              <a:ext cx="1368152" cy="517743"/>
            </a:xfrm>
            <a:prstGeom prst="rect">
              <a:avLst/>
            </a:prstGeom>
            <a:solidFill>
              <a:srgbClr val="5a6275"/>
            </a:solidFill>
            <a:ln w="9525" cap="rnd" cmpd="sng" algn="ctr">
              <a:solidFill>
                <a:schemeClr val="accent1"/>
              </a:solidFill>
              <a:prstDash val="solid"/>
              <a:bevel/>
            </a:ln>
          </p:spPr>
          <p:txBody>
            <a:bodyPr vert="horz" wrap="square" lIns="91440" tIns="45720" rIns="91440" bIns="45720" anchor="t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800">
                  <a:solidFill>
                    <a:schemeClr val="bg1"/>
                  </a:solidFill>
                  <a:latin typeface="HY헤드라인M"/>
                  <a:ea typeface="HY헤드라인M"/>
                </a:rPr>
                <a:t>송현수</a:t>
              </a:r>
              <a:endParaRPr lang="ko-KR" altLang="en-US" sz="28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sp>
          <p:nvSpPr>
            <p:cNvPr id="37" name="TextBox 11"/>
            <p:cNvSpPr txBox="1"/>
            <p:nvPr/>
          </p:nvSpPr>
          <p:spPr>
            <a:xfrm>
              <a:off x="1025255" y="1884696"/>
              <a:ext cx="3076617" cy="69696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endParaRPr lang="en-US" altLang="ko-KR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- 건강 보완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63788" y="1996822"/>
            <a:ext cx="3816423" cy="22242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en-US" altLang="ko-KR" sz="7000" b="1">
                <a:solidFill>
                  <a:schemeClr val="bg1"/>
                </a:solidFill>
              </a:rPr>
              <a:t>THANK</a:t>
            </a:r>
            <a:endParaRPr lang="en-US" altLang="ko-KR" sz="7000" b="1">
              <a:solidFill>
                <a:schemeClr val="bg1"/>
              </a:solidFill>
            </a:endParaRPr>
          </a:p>
          <a:p>
            <a:pPr algn="ctr">
              <a:defRPr lang="ko-KR" altLang="en-US"/>
            </a:pPr>
            <a:r>
              <a:rPr lang="en-US" altLang="ko-KR" sz="7000" b="1">
                <a:solidFill>
                  <a:schemeClr val="bg1"/>
                </a:solidFill>
              </a:rPr>
              <a:t>YOU</a:t>
            </a:r>
            <a:endParaRPr lang="ko-KR" altLang="en-US" sz="70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4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en-US" altLang="ko-KR" sz="2400" b="1">
              <a:solidFill>
                <a:schemeClr val="bg1"/>
              </a:solidFill>
            </a:endParaRPr>
          </a:p>
        </p:txBody>
      </p:sp>
      <p:grpSp>
        <p:nvGrpSpPr>
          <p:cNvPr id="47" name=""/>
          <p:cNvGrpSpPr/>
          <p:nvPr/>
        </p:nvGrpSpPr>
        <p:grpSpPr>
          <a:xfrm rot="0">
            <a:off x="2799277" y="2086921"/>
            <a:ext cx="3545446" cy="2684157"/>
            <a:chOff x="450490" y="2143113"/>
            <a:chExt cx="1368152" cy="1566588"/>
          </a:xfrm>
        </p:grpSpPr>
        <p:sp>
          <p:nvSpPr>
            <p:cNvPr id="36" name="TextBox 35"/>
            <p:cNvSpPr txBox="1"/>
            <p:nvPr/>
          </p:nvSpPr>
          <p:spPr>
            <a:xfrm>
              <a:off x="693799" y="2143113"/>
              <a:ext cx="997880" cy="93839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 lang="ko-KR" altLang="en-US"/>
              </a:pPr>
              <a:r>
                <a:rPr lang="en-US" altLang="ko-KR" sz="10000">
                  <a:solidFill>
                    <a:schemeClr val="bg1"/>
                  </a:solidFill>
                  <a:latin typeface="HY헤드라인M"/>
                  <a:ea typeface="HY헤드라인M"/>
                </a:rPr>
                <a:t>01</a:t>
              </a:r>
              <a:r>
                <a:rPr lang="en-US" altLang="ko-KR" sz="5400">
                  <a:solidFill>
                    <a:schemeClr val="bg1"/>
                  </a:solidFill>
                  <a:latin typeface="HY헤드라인M"/>
                  <a:ea typeface="HY헤드라인M"/>
                </a:rPr>
                <a:t>   </a:t>
              </a:r>
              <a:endParaRPr lang="en-US" altLang="ko-KR" sz="54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cxnSp>
          <p:nvCxnSpPr>
            <p:cNvPr id="37" name="직선 연결선 36"/>
            <p:cNvCxnSpPr/>
            <p:nvPr/>
          </p:nvCxnSpPr>
          <p:spPr>
            <a:xfrm>
              <a:off x="558502" y="3106340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450490" y="3249072"/>
              <a:ext cx="1368152" cy="460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sz="4600" b="1" spc="-150">
                  <a:solidFill>
                    <a:schemeClr val="bg1"/>
                  </a:solidFill>
                  <a:latin typeface="+mj-ea"/>
                </a:rPr>
                <a:t>나만의 집</a:t>
              </a:r>
              <a:endParaRPr lang="ko-KR" altLang="en-US" sz="4600" b="1" spc="-150">
                <a:solidFill>
                  <a:schemeClr val="bg1"/>
                </a:solidFill>
                <a:latin typeface="+mj-ea"/>
              </a:endParaRPr>
            </a:p>
          </p:txBody>
        </p:sp>
      </p:grpSp>
      <p:sp>
        <p:nvSpPr>
          <p:cNvPr id="48" name="직사각형 1"/>
          <p:cNvSpPr/>
          <p:nvPr/>
        </p:nvSpPr>
        <p:spPr>
          <a:xfrm>
            <a:off x="359532" y="386661"/>
            <a:ext cx="8424936" cy="6084676"/>
          </a:xfrm>
          <a:prstGeom prst="rect">
            <a:avLst/>
          </a:prstGeom>
          <a:noFill/>
          <a:ln w="762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8000" y="75600"/>
            <a:ext cx="936000" cy="936000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743908" y="88299"/>
            <a:ext cx="165618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나만의 집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11560" y="1242474"/>
            <a:ext cx="6120680" cy="6415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ko-KR" altLang="en-US" sz="3600">
              <a:solidFill>
                <a:srgbClr val="17375e"/>
              </a:solidFill>
              <a:latin typeface="HY헤드라인M"/>
              <a:ea typeface="HY헤드라인M"/>
            </a:endParaRPr>
          </a:p>
        </p:txBody>
      </p:sp>
      <p:grpSp>
        <p:nvGrpSpPr>
          <p:cNvPr id="18" name=""/>
          <p:cNvGrpSpPr/>
          <p:nvPr/>
        </p:nvGrpSpPr>
        <p:grpSpPr>
          <a:xfrm rot="0">
            <a:off x="3095836" y="1196752"/>
            <a:ext cx="2952328" cy="2808312"/>
            <a:chOff x="899591" y="2024844"/>
            <a:chExt cx="2952328" cy="2808312"/>
          </a:xfrm>
        </p:grpSpPr>
        <p:sp>
          <p:nvSpPr>
            <p:cNvPr id="14" name="타원 2"/>
            <p:cNvSpPr/>
            <p:nvPr/>
          </p:nvSpPr>
          <p:spPr>
            <a:xfrm>
              <a:off x="899591" y="2024844"/>
              <a:ext cx="2952328" cy="2808312"/>
            </a:xfrm>
            <a:prstGeom prst="ellipse">
              <a:avLst/>
            </a:prstGeom>
            <a:solidFill>
              <a:srgbClr val="5a627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>
                <a:defRPr lang="ko-KR" altLang="en-US"/>
              </a:pPr>
              <a:endParaRPr lang="ko-KR" altLang="en-US"/>
            </a:p>
          </p:txBody>
        </p:sp>
        <p:sp>
          <p:nvSpPr>
            <p:cNvPr id="12" name="TextBox 3"/>
            <p:cNvSpPr txBox="1"/>
            <p:nvPr/>
          </p:nvSpPr>
          <p:spPr>
            <a:xfrm>
              <a:off x="899592" y="2774637"/>
              <a:ext cx="2952328" cy="130968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 lang="ko-KR" altLang="en-US"/>
              </a:pPr>
              <a:r>
                <a:rPr lang="ko-KR" altLang="en-US" sz="4000">
                  <a:solidFill>
                    <a:schemeClr val="bg1"/>
                  </a:solidFill>
                  <a:latin typeface="HY헤드라인M"/>
                  <a:ea typeface="HY헤드라인M"/>
                </a:rPr>
                <a:t>온라인 </a:t>
              </a:r>
              <a:endParaRPr lang="ko-KR" altLang="en-US" sz="4000">
                <a:solidFill>
                  <a:schemeClr val="bg1"/>
                </a:solidFill>
                <a:latin typeface="HY헤드라인M"/>
                <a:ea typeface="HY헤드라인M"/>
              </a:endParaRPr>
            </a:p>
            <a:p>
              <a:pPr lvl="0" algn="ctr">
                <a:defRPr lang="ko-KR" altLang="en-US"/>
              </a:pPr>
              <a:r>
                <a:rPr lang="ko-KR" altLang="en-US" sz="4000">
                  <a:solidFill>
                    <a:schemeClr val="bg1"/>
                  </a:solidFill>
                  <a:latin typeface="HY헤드라인M"/>
                  <a:ea typeface="HY헤드라인M"/>
                </a:rPr>
                <a:t>쇼핑몰</a:t>
              </a:r>
              <a:endParaRPr lang="ko-KR" altLang="en-US" sz="40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cxnSp>
          <p:nvCxnSpPr>
            <p:cNvPr id="17" name="직선 연결선 36"/>
            <p:cNvCxnSpPr/>
            <p:nvPr/>
          </p:nvCxnSpPr>
          <p:spPr>
            <a:xfrm>
              <a:off x="1475656" y="4149080"/>
              <a:ext cx="1833511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"/>
          <p:cNvGrpSpPr/>
          <p:nvPr/>
        </p:nvGrpSpPr>
        <p:grpSpPr>
          <a:xfrm rot="0">
            <a:off x="755576" y="3284984"/>
            <a:ext cx="2664296" cy="2808312"/>
            <a:chOff x="755576" y="3284984"/>
            <a:chExt cx="2664296" cy="2808312"/>
          </a:xfrm>
        </p:grpSpPr>
        <p:grpSp>
          <p:nvGrpSpPr>
            <p:cNvPr id="27" name=""/>
            <p:cNvGrpSpPr/>
            <p:nvPr/>
          </p:nvGrpSpPr>
          <p:grpSpPr>
            <a:xfrm rot="0">
              <a:off x="755576" y="4293096"/>
              <a:ext cx="2016224" cy="1800200"/>
              <a:chOff x="611560" y="4725144"/>
              <a:chExt cx="2016224" cy="1800200"/>
            </a:xfrm>
          </p:grpSpPr>
          <p:sp>
            <p:nvSpPr>
              <p:cNvPr id="24" name="타원 2"/>
              <p:cNvSpPr/>
              <p:nvPr/>
            </p:nvSpPr>
            <p:spPr>
              <a:xfrm>
                <a:off x="611560" y="4725144"/>
                <a:ext cx="2016224" cy="1800200"/>
              </a:xfrm>
              <a:prstGeom prst="ellipse">
                <a:avLst/>
              </a:prstGeom>
              <a:noFill/>
              <a:ln w="57150">
                <a:solidFill>
                  <a:srgbClr val="5a62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25" name="TextBox 3"/>
              <p:cNvSpPr txBox="1"/>
              <p:nvPr/>
            </p:nvSpPr>
            <p:spPr>
              <a:xfrm>
                <a:off x="611560" y="5301208"/>
                <a:ext cx="2016224" cy="84393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>
                  <a:defRPr lang="ko-KR" altLang="en-US"/>
                </a:pPr>
                <a:r>
                  <a:rPr lang="ko-KR" altLang="en-US" sz="2500">
                    <a:solidFill>
                      <a:srgbClr val="5a6275"/>
                    </a:solidFill>
                    <a:latin typeface="HY헤드라인M"/>
                    <a:ea typeface="HY헤드라인M"/>
                  </a:rPr>
                  <a:t>접근성 </a:t>
                </a:r>
                <a:endParaRPr lang="ko-KR" altLang="en-US" sz="2500">
                  <a:solidFill>
                    <a:srgbClr val="5a6275"/>
                  </a:solidFill>
                  <a:latin typeface="HY헤드라인M"/>
                  <a:ea typeface="HY헤드라인M"/>
                </a:endParaRPr>
              </a:p>
              <a:p>
                <a:pPr lvl="0" algn="ctr">
                  <a:defRPr lang="ko-KR" altLang="en-US"/>
                </a:pPr>
                <a:r>
                  <a:rPr lang="ko-KR" altLang="en-US" sz="2500">
                    <a:solidFill>
                      <a:srgbClr val="5a6275"/>
                    </a:solidFill>
                    <a:latin typeface="HY헤드라인M"/>
                    <a:ea typeface="HY헤드라인M"/>
                  </a:rPr>
                  <a:t>높은 페이지</a:t>
                </a:r>
                <a:endParaRPr lang="ko-KR" altLang="en-US" sz="2500">
                  <a:solidFill>
                    <a:srgbClr val="5a6275"/>
                  </a:solidFill>
                  <a:latin typeface="HY헤드라인M"/>
                  <a:ea typeface="HY헤드라인M"/>
                </a:endParaRPr>
              </a:p>
            </p:txBody>
          </p:sp>
        </p:grpSp>
        <p:cxnSp>
          <p:nvCxnSpPr>
            <p:cNvPr id="34" name=""/>
            <p:cNvCxnSpPr>
              <a:endCxn id="24" idx="0"/>
            </p:cNvCxnSpPr>
            <p:nvPr/>
          </p:nvCxnSpPr>
          <p:spPr>
            <a:xfrm rot="10800000" flipV="1">
              <a:off x="1763688" y="3284984"/>
              <a:ext cx="1656184" cy="1008112"/>
            </a:xfrm>
            <a:prstGeom prst="line">
              <a:avLst/>
            </a:prstGeom>
            <a:ln w="38100">
              <a:solidFill>
                <a:srgbClr val="5a627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"/>
          <p:cNvGrpSpPr/>
          <p:nvPr/>
        </p:nvGrpSpPr>
        <p:grpSpPr>
          <a:xfrm rot="0">
            <a:off x="3563888" y="4005064"/>
            <a:ext cx="2016224" cy="2088232"/>
            <a:chOff x="3563888" y="4005064"/>
            <a:chExt cx="2016224" cy="2088232"/>
          </a:xfrm>
        </p:grpSpPr>
        <p:grpSp>
          <p:nvGrpSpPr>
            <p:cNvPr id="28" name=""/>
            <p:cNvGrpSpPr/>
            <p:nvPr/>
          </p:nvGrpSpPr>
          <p:grpSpPr>
            <a:xfrm rot="0">
              <a:off x="3563888" y="4293096"/>
              <a:ext cx="2016224" cy="1800200"/>
              <a:chOff x="611560" y="4725144"/>
              <a:chExt cx="2016224" cy="1800200"/>
            </a:xfrm>
          </p:grpSpPr>
          <p:sp>
            <p:nvSpPr>
              <p:cNvPr id="29" name="타원 2"/>
              <p:cNvSpPr/>
              <p:nvPr/>
            </p:nvSpPr>
            <p:spPr>
              <a:xfrm>
                <a:off x="611560" y="4725144"/>
                <a:ext cx="2016224" cy="1800200"/>
              </a:xfrm>
              <a:prstGeom prst="ellipse">
                <a:avLst/>
              </a:prstGeom>
              <a:noFill/>
              <a:ln w="57150">
                <a:solidFill>
                  <a:srgbClr val="5a62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0" name="TextBox 3"/>
              <p:cNvSpPr txBox="1"/>
              <p:nvPr/>
            </p:nvSpPr>
            <p:spPr>
              <a:xfrm>
                <a:off x="611560" y="5301208"/>
                <a:ext cx="2016224" cy="84812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>
                  <a:defRPr lang="ko-KR" altLang="en-US"/>
                </a:pPr>
                <a:r>
                  <a:rPr lang="ko-KR" altLang="en-US" sz="2500">
                    <a:solidFill>
                      <a:srgbClr val="5a6275"/>
                    </a:solidFill>
                    <a:latin typeface="HY헤드라인M"/>
                    <a:ea typeface="HY헤드라인M"/>
                  </a:rPr>
                  <a:t>사용자 중심</a:t>
                </a:r>
                <a:endParaRPr lang="ko-KR" altLang="en-US" sz="2500">
                  <a:solidFill>
                    <a:srgbClr val="5a6275"/>
                  </a:solidFill>
                  <a:latin typeface="HY헤드라인M"/>
                  <a:ea typeface="HY헤드라인M"/>
                </a:endParaRPr>
              </a:p>
              <a:p>
                <a:pPr lvl="0" algn="ctr">
                  <a:defRPr lang="ko-KR" altLang="en-US"/>
                </a:pPr>
                <a:r>
                  <a:rPr lang="ko-KR" altLang="en-US" sz="2500">
                    <a:solidFill>
                      <a:srgbClr val="5a6275"/>
                    </a:solidFill>
                    <a:latin typeface="HY헤드라인M"/>
                    <a:ea typeface="HY헤드라인M"/>
                  </a:rPr>
                  <a:t>개발</a:t>
                </a:r>
                <a:endParaRPr lang="ko-KR" altLang="en-US" sz="2500">
                  <a:solidFill>
                    <a:srgbClr val="5a6275"/>
                  </a:solidFill>
                  <a:latin typeface="HY헤드라인M"/>
                  <a:ea typeface="HY헤드라인M"/>
                </a:endParaRPr>
              </a:p>
            </p:txBody>
          </p:sp>
        </p:grpSp>
        <p:cxnSp>
          <p:nvCxnSpPr>
            <p:cNvPr id="35" name=""/>
            <p:cNvCxnSpPr>
              <a:stCxn id="14" idx="4"/>
              <a:endCxn id="29" idx="0"/>
            </p:cNvCxnSpPr>
            <p:nvPr/>
          </p:nvCxnSpPr>
          <p:spPr>
            <a:xfrm rot="16200000" flipH="1">
              <a:off x="4427984" y="4149080"/>
              <a:ext cx="288032" cy="0"/>
            </a:xfrm>
            <a:prstGeom prst="line">
              <a:avLst/>
            </a:prstGeom>
            <a:ln w="38100">
              <a:solidFill>
                <a:srgbClr val="5a627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"/>
          <p:cNvGrpSpPr/>
          <p:nvPr/>
        </p:nvGrpSpPr>
        <p:grpSpPr>
          <a:xfrm rot="0">
            <a:off x="5868144" y="3284984"/>
            <a:ext cx="2664296" cy="2808312"/>
            <a:chOff x="5868144" y="3284984"/>
            <a:chExt cx="2664296" cy="2808312"/>
          </a:xfrm>
        </p:grpSpPr>
        <p:grpSp>
          <p:nvGrpSpPr>
            <p:cNvPr id="31" name=""/>
            <p:cNvGrpSpPr/>
            <p:nvPr/>
          </p:nvGrpSpPr>
          <p:grpSpPr>
            <a:xfrm rot="0">
              <a:off x="6516216" y="4293096"/>
              <a:ext cx="2016224" cy="1800200"/>
              <a:chOff x="611560" y="4725144"/>
              <a:chExt cx="2016224" cy="1800200"/>
            </a:xfrm>
          </p:grpSpPr>
          <p:sp>
            <p:nvSpPr>
              <p:cNvPr id="32" name="타원 2"/>
              <p:cNvSpPr/>
              <p:nvPr/>
            </p:nvSpPr>
            <p:spPr>
              <a:xfrm>
                <a:off x="611560" y="4725144"/>
                <a:ext cx="2016224" cy="1800200"/>
              </a:xfrm>
              <a:prstGeom prst="ellipse">
                <a:avLst/>
              </a:prstGeom>
              <a:noFill/>
              <a:ln w="57150">
                <a:solidFill>
                  <a:srgbClr val="5a627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anchor="ctr">
                <a:noAutofit/>
              </a:bodyPr>
              <a:lstStyle/>
              <a:p>
                <a:pPr algn="ctr">
                  <a:defRPr lang="ko-KR" altLang="en-US"/>
                </a:pPr>
                <a:endParaRPr lang="ko-KR" altLang="en-US"/>
              </a:p>
            </p:txBody>
          </p:sp>
          <p:sp>
            <p:nvSpPr>
              <p:cNvPr id="33" name="TextBox 3"/>
              <p:cNvSpPr txBox="1"/>
              <p:nvPr/>
            </p:nvSpPr>
            <p:spPr>
              <a:xfrm>
                <a:off x="611560" y="5229200"/>
                <a:ext cx="2016224" cy="8492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 algn="ctr">
                  <a:defRPr lang="ko-KR" altLang="en-US"/>
                </a:pPr>
                <a:r>
                  <a:rPr lang="en-US" altLang="ko-KR" sz="2500">
                    <a:solidFill>
                      <a:srgbClr val="5a6275"/>
                    </a:solidFill>
                    <a:latin typeface="HY헤드라인M"/>
                    <a:ea typeface="HY헤드라인M"/>
                  </a:rPr>
                  <a:t>css &amp; web</a:t>
                </a:r>
                <a:endParaRPr lang="en-US" altLang="ko-KR" sz="2500">
                  <a:solidFill>
                    <a:srgbClr val="5a6275"/>
                  </a:solidFill>
                  <a:latin typeface="HY헤드라인M"/>
                  <a:ea typeface="HY헤드라인M"/>
                </a:endParaRPr>
              </a:p>
              <a:p>
                <a:pPr lvl="0" algn="ctr">
                  <a:defRPr lang="ko-KR" altLang="en-US"/>
                </a:pPr>
                <a:r>
                  <a:rPr lang="ko-KR" altLang="en-US" sz="2500">
                    <a:solidFill>
                      <a:srgbClr val="5a6275"/>
                    </a:solidFill>
                    <a:latin typeface="HY헤드라인M"/>
                    <a:ea typeface="HY헤드라인M"/>
                  </a:rPr>
                  <a:t>복습</a:t>
                </a:r>
                <a:endParaRPr lang="ko-KR" altLang="en-US" sz="2500">
                  <a:solidFill>
                    <a:srgbClr val="5a6275"/>
                  </a:solidFill>
                  <a:latin typeface="HY헤드라인M"/>
                  <a:ea typeface="HY헤드라인M"/>
                </a:endParaRPr>
              </a:p>
            </p:txBody>
          </p:sp>
        </p:grpSp>
        <p:cxnSp>
          <p:nvCxnSpPr>
            <p:cNvPr id="36" name=""/>
            <p:cNvCxnSpPr>
              <a:stCxn id="32" idx="0"/>
            </p:cNvCxnSpPr>
            <p:nvPr/>
          </p:nvCxnSpPr>
          <p:spPr>
            <a:xfrm rot="10800000">
              <a:off x="5868144" y="3284984"/>
              <a:ext cx="1656184" cy="1008112"/>
            </a:xfrm>
            <a:prstGeom prst="line">
              <a:avLst/>
            </a:prstGeom>
            <a:ln w="38100">
              <a:solidFill>
                <a:srgbClr val="5a6275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38" grpId="1" animBg="1"/>
      <p:bldP spid="39" grpId="2" animBg="1"/>
    </p:bld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나만의 집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11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1196625" y="1268760"/>
            <a:ext cx="6750750" cy="3695263"/>
          </a:xfrm>
          <a:prstGeom prst="rect">
            <a:avLst/>
          </a:prstGeom>
          <a:ln>
            <a:solidFill>
              <a:srgbClr val="5a6275"/>
            </a:solidFill>
            <a:prstDash val="solid"/>
          </a:ln>
        </p:spPr>
      </p:pic>
      <p:sp>
        <p:nvSpPr>
          <p:cNvPr id="12" name="TextBox 3"/>
          <p:cNvSpPr txBox="1"/>
          <p:nvPr/>
        </p:nvSpPr>
        <p:spPr>
          <a:xfrm>
            <a:off x="4067944" y="5013176"/>
            <a:ext cx="3960440" cy="3958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defRPr lang="ko-KR" altLang="en-US"/>
            </a:pPr>
            <a:r>
              <a:rPr lang="ko-KR" altLang="en-US" sz="1000">
                <a:solidFill>
                  <a:srgbClr val="5a6275"/>
                </a:solidFill>
                <a:latin typeface="HY헤드라인M"/>
                <a:ea typeface="HY헤드라인M"/>
              </a:rPr>
              <a:t>출처 : </a:t>
            </a:r>
            <a:r>
              <a:rPr lang="ko-KR" altLang="en-US" sz="1000">
                <a:solidFill>
                  <a:srgbClr val="5a6275"/>
                </a:solidFill>
                <a:latin typeface="HY헤드라인M"/>
                <a:ea typeface="HY헤드라인M"/>
                <a:hlinkClick r:id="rId4"/>
              </a:rPr>
              <a:t>https://blog.naver.com/jane_yy/222021768312</a:t>
            </a:r>
            <a:endParaRPr lang="ko-KR" altLang="en-US" sz="1000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lvl="0" algn="r">
              <a:defRPr lang="ko-KR" altLang="en-US"/>
            </a:pPr>
            <a:endParaRPr lang="ko-KR" altLang="en-US" sz="1000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  <p:sp>
        <p:nvSpPr>
          <p:cNvPr id="13" name="TextBox 3"/>
          <p:cNvSpPr txBox="1"/>
          <p:nvPr/>
        </p:nvSpPr>
        <p:spPr>
          <a:xfrm>
            <a:off x="1655675" y="5557956"/>
            <a:ext cx="5832648" cy="823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>
              <a:defRPr lang="ko-KR" altLang="en-US"/>
            </a:pPr>
            <a:r>
              <a:rPr lang="ko-KR" altLang="en-US" sz="2400">
                <a:solidFill>
                  <a:srgbClr val="5a6275"/>
                </a:solidFill>
                <a:latin typeface="HY헤드라인M"/>
                <a:ea typeface="HY헤드라인M"/>
              </a:rPr>
              <a:t>1인가구 증가로 인해 </a:t>
            </a:r>
            <a:endParaRPr lang="ko-KR" altLang="en-US" sz="2400">
              <a:solidFill>
                <a:srgbClr val="5a6275"/>
              </a:solidFill>
              <a:latin typeface="HY헤드라인M"/>
              <a:ea typeface="HY헤드라인M"/>
            </a:endParaRPr>
          </a:p>
          <a:p>
            <a:pPr lvl="0" algn="ctr">
              <a:defRPr lang="ko-KR" altLang="en-US"/>
            </a:pPr>
            <a:r>
              <a:rPr lang="ko-KR" altLang="en-US" sz="2400">
                <a:solidFill>
                  <a:srgbClr val="5a6275"/>
                </a:solidFill>
                <a:latin typeface="HY헤드라인M"/>
                <a:ea typeface="HY헤드라인M"/>
              </a:rPr>
              <a:t>1인 인테리어 수요 증가</a:t>
            </a:r>
            <a:endParaRPr lang="ko-KR" altLang="en-US" sz="2400">
              <a:solidFill>
                <a:srgbClr val="5a6275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27884" y="116632"/>
            <a:ext cx="208823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팀원 역할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grpSp>
        <p:nvGrpSpPr>
          <p:cNvPr id="8" name="그룹 7"/>
          <p:cNvGrpSpPr/>
          <p:nvPr/>
        </p:nvGrpSpPr>
        <p:grpSpPr>
          <a:xfrm rot="0">
            <a:off x="937672" y="1219103"/>
            <a:ext cx="3418304" cy="1169767"/>
            <a:chOff x="683568" y="1412776"/>
            <a:chExt cx="3418304" cy="1169767"/>
          </a:xfrm>
        </p:grpSpPr>
        <p:sp>
          <p:nvSpPr>
            <p:cNvPr id="4" name="TextBox 3"/>
            <p:cNvSpPr txBox="1"/>
            <p:nvPr/>
          </p:nvSpPr>
          <p:spPr>
            <a:xfrm>
              <a:off x="683568" y="1412776"/>
              <a:ext cx="1368152" cy="5125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800">
                  <a:solidFill>
                    <a:srgbClr val="5a6275"/>
                  </a:solidFill>
                  <a:latin typeface="HY헤드라인M"/>
                  <a:ea typeface="HY헤드라인M"/>
                </a:rPr>
                <a:t>송현수</a:t>
              </a:r>
              <a:endParaRPr lang="en-US" altLang="ko-KR" sz="28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025256" y="1884696"/>
              <a:ext cx="3076616" cy="69784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화면기획</a:t>
              </a:r>
              <a:r>
                <a:rPr lang="en-US" altLang="ko-KR" sz="2000">
                  <a:solidFill>
                    <a:srgbClr val="5a6275"/>
                  </a:solidFill>
                  <a:latin typeface="HY헤드라인M"/>
                  <a:ea typeface="HY헤드라인M"/>
                </a:rPr>
                <a:t> / </a:t>
              </a: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디자인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프로그램 설계</a:t>
              </a:r>
              <a:endParaRPr lang="en-US" altLang="ko-KR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 rot="0">
            <a:off x="899592" y="2780996"/>
            <a:ext cx="3418304" cy="1474774"/>
            <a:chOff x="683568" y="1412776"/>
            <a:chExt cx="3418304" cy="1474774"/>
          </a:xfrm>
        </p:grpSpPr>
        <p:sp>
          <p:nvSpPr>
            <p:cNvPr id="11" name="TextBox 10"/>
            <p:cNvSpPr txBox="1"/>
            <p:nvPr/>
          </p:nvSpPr>
          <p:spPr>
            <a:xfrm>
              <a:off x="683568" y="1412776"/>
              <a:ext cx="1368152" cy="5131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800">
                  <a:solidFill>
                    <a:srgbClr val="5a6275"/>
                  </a:solidFill>
                  <a:latin typeface="HY헤드라인M"/>
                  <a:ea typeface="HY헤드라인M"/>
                </a:rPr>
                <a:t>안덕우</a:t>
              </a:r>
              <a:endParaRPr lang="en-US" altLang="ko-KR" sz="28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025256" y="1884696"/>
              <a:ext cx="3076616" cy="10028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sz="2000">
                  <a:solidFill>
                    <a:srgbClr val="5a6275"/>
                  </a:solidFill>
                  <a:latin typeface="HY헤드라인M"/>
                  <a:ea typeface="HY헤드라인M"/>
                </a:rPr>
                <a:t>DB</a:t>
              </a: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설계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en-US" altLang="ko-KR" sz="2000">
                  <a:solidFill>
                    <a:srgbClr val="5a6275"/>
                  </a:solidFill>
                  <a:latin typeface="HY헤드라인M"/>
                  <a:ea typeface="HY헤드라인M"/>
                </a:rPr>
                <a:t>DAO / DTO VO</a:t>
              </a:r>
              <a:endParaRPr lang="en-US" altLang="ko-KR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관리자-회원관리 구현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 rot="0">
            <a:off x="4572000" y="3140968"/>
            <a:ext cx="3721912" cy="1476752"/>
            <a:chOff x="683568" y="1412776"/>
            <a:chExt cx="3721912" cy="1476752"/>
          </a:xfrm>
        </p:grpSpPr>
        <p:sp>
          <p:nvSpPr>
            <p:cNvPr id="14" name="TextBox 13"/>
            <p:cNvSpPr txBox="1"/>
            <p:nvPr/>
          </p:nvSpPr>
          <p:spPr>
            <a:xfrm>
              <a:off x="683568" y="1412776"/>
              <a:ext cx="1368152" cy="51472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800">
                  <a:solidFill>
                    <a:srgbClr val="5a6275"/>
                  </a:solidFill>
                  <a:latin typeface="HY헤드라인M"/>
                  <a:ea typeface="HY헤드라인M"/>
                </a:rPr>
                <a:t>윤미정</a:t>
              </a:r>
              <a:endParaRPr lang="en-US" altLang="ko-KR" sz="28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025256" y="1884696"/>
              <a:ext cx="3380224" cy="10048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로그인 </a:t>
              </a:r>
              <a:r>
                <a:rPr lang="en-US" altLang="ko-KR" sz="2000">
                  <a:solidFill>
                    <a:srgbClr val="5a6275"/>
                  </a:solidFill>
                  <a:latin typeface="HY헤드라인M"/>
                  <a:ea typeface="HY헤드라인M"/>
                </a:rPr>
                <a:t>API </a:t>
              </a: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사용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로그인 </a:t>
              </a:r>
              <a:r>
                <a:rPr lang="en-US" altLang="ko-KR" sz="2000">
                  <a:solidFill>
                    <a:srgbClr val="5a6275"/>
                  </a:solidFill>
                  <a:latin typeface="HY헤드라인M"/>
                  <a:ea typeface="HY헤드라인M"/>
                </a:rPr>
                <a:t>/ </a:t>
              </a: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회원가입 구현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게시판 구현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 rot="0">
            <a:off x="4644008" y="1223491"/>
            <a:ext cx="3418304" cy="1470179"/>
            <a:chOff x="683568" y="1412776"/>
            <a:chExt cx="3418304" cy="1470179"/>
          </a:xfrm>
        </p:grpSpPr>
        <p:sp>
          <p:nvSpPr>
            <p:cNvPr id="17" name="TextBox 16"/>
            <p:cNvSpPr txBox="1"/>
            <p:nvPr/>
          </p:nvSpPr>
          <p:spPr>
            <a:xfrm>
              <a:off x="683568" y="1412776"/>
              <a:ext cx="1368152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800">
                  <a:solidFill>
                    <a:srgbClr val="5a6275"/>
                  </a:solidFill>
                  <a:latin typeface="HY헤드라인M"/>
                  <a:ea typeface="HY헤드라인M"/>
                </a:rPr>
                <a:t>이지형</a:t>
              </a:r>
              <a:endParaRPr lang="en-US" altLang="ko-KR" sz="28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025256" y="1884696"/>
              <a:ext cx="3076616" cy="9982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장바구니 구현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리뷰 구현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주문&amp;결제 구현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 rot="0">
            <a:off x="971600" y="4653136"/>
            <a:ext cx="3418304" cy="1473726"/>
            <a:chOff x="683568" y="1412776"/>
            <a:chExt cx="3418304" cy="1473726"/>
          </a:xfrm>
        </p:grpSpPr>
        <p:sp>
          <p:nvSpPr>
            <p:cNvPr id="20" name="TextBox 19"/>
            <p:cNvSpPr txBox="1"/>
            <p:nvPr/>
          </p:nvSpPr>
          <p:spPr>
            <a:xfrm>
              <a:off x="683568" y="1412776"/>
              <a:ext cx="1368152" cy="51703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800">
                  <a:solidFill>
                    <a:srgbClr val="5a6275"/>
                  </a:solidFill>
                  <a:latin typeface="HY헤드라인M"/>
                  <a:ea typeface="HY헤드라인M"/>
                </a:rPr>
                <a:t>이가희</a:t>
              </a:r>
              <a:endParaRPr lang="en-US" altLang="ko-KR" sz="28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1025256" y="1884696"/>
              <a:ext cx="3076616" cy="100180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게시판 구현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서브 페이지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  <a:p>
              <a:pPr lvl="0">
                <a:defRPr lang="ko-KR" altLang="en-US"/>
              </a:pPr>
              <a:r>
                <a:rPr lang="ko-KR" altLang="en-US" sz="2000">
                  <a:solidFill>
                    <a:srgbClr val="5a6275"/>
                  </a:solidFill>
                  <a:latin typeface="HY헤드라인M"/>
                  <a:ea typeface="HY헤드라인M"/>
                </a:rPr>
                <a:t>관리자-매출관리 구현</a:t>
              </a:r>
              <a:endParaRPr lang="ko-KR" altLang="en-US" sz="2000">
                <a:solidFill>
                  <a:srgbClr val="5a6275"/>
                </a:solidFill>
                <a:latin typeface="HY헤드라인M"/>
                <a:ea typeface="HY헤드라인M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323528" y="548680"/>
            <a:ext cx="4176464" cy="44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endParaRPr lang="en-US" altLang="ko-KR" sz="2400" b="1">
              <a:solidFill>
                <a:schemeClr val="bg1"/>
              </a:solidFill>
            </a:endParaRPr>
          </a:p>
        </p:txBody>
      </p:sp>
      <p:grpSp>
        <p:nvGrpSpPr>
          <p:cNvPr id="47" name=""/>
          <p:cNvGrpSpPr/>
          <p:nvPr/>
        </p:nvGrpSpPr>
        <p:grpSpPr>
          <a:xfrm rot="0">
            <a:off x="2799277" y="2109200"/>
            <a:ext cx="3545446" cy="2661878"/>
            <a:chOff x="450490" y="2156116"/>
            <a:chExt cx="1368152" cy="1553585"/>
          </a:xfrm>
        </p:grpSpPr>
        <p:sp>
          <p:nvSpPr>
            <p:cNvPr id="36" name="TextBox 35"/>
            <p:cNvSpPr txBox="1"/>
            <p:nvPr/>
          </p:nvSpPr>
          <p:spPr>
            <a:xfrm>
              <a:off x="635625" y="2156116"/>
              <a:ext cx="997880" cy="94151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 lang="ko-KR" altLang="en-US"/>
              </a:pPr>
              <a:r>
                <a:rPr lang="en-US" altLang="ko-KR" sz="10000">
                  <a:solidFill>
                    <a:schemeClr val="bg1"/>
                  </a:solidFill>
                  <a:latin typeface="HY헤드라인M"/>
                  <a:ea typeface="HY헤드라인M"/>
                </a:rPr>
                <a:t>0</a:t>
              </a:r>
              <a:r>
                <a:rPr lang="ko-KR" altLang="en-US" sz="10000">
                  <a:solidFill>
                    <a:schemeClr val="bg1"/>
                  </a:solidFill>
                  <a:latin typeface="HY헤드라인M"/>
                  <a:ea typeface="HY헤드라인M"/>
                </a:rPr>
                <a:t>2</a:t>
              </a:r>
              <a:r>
                <a:rPr lang="en-US" altLang="ko-KR" sz="5400">
                  <a:solidFill>
                    <a:schemeClr val="bg1"/>
                  </a:solidFill>
                  <a:latin typeface="HY헤드라인M"/>
                  <a:ea typeface="HY헤드라인M"/>
                </a:rPr>
                <a:t>   </a:t>
              </a:r>
              <a:endParaRPr lang="en-US" altLang="ko-KR" sz="5400">
                <a:solidFill>
                  <a:schemeClr val="bg1"/>
                </a:solidFill>
                <a:latin typeface="HY헤드라인M"/>
                <a:ea typeface="HY헤드라인M"/>
              </a:endParaRPr>
            </a:p>
          </p:txBody>
        </p:sp>
        <p:cxnSp>
          <p:nvCxnSpPr>
            <p:cNvPr id="37" name="직선 연결선 36"/>
            <p:cNvCxnSpPr/>
            <p:nvPr/>
          </p:nvCxnSpPr>
          <p:spPr>
            <a:xfrm>
              <a:off x="558502" y="3106340"/>
              <a:ext cx="1152128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450490" y="3249073"/>
              <a:ext cx="1368152" cy="4606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ko-KR" altLang="en-US" sz="4600" b="1" spc="-150">
                  <a:solidFill>
                    <a:schemeClr val="bg1"/>
                  </a:solidFill>
                  <a:latin typeface="+mj-ea"/>
                </a:rPr>
                <a:t>테이블 구성</a:t>
              </a:r>
              <a:endParaRPr lang="ko-KR" altLang="en-US" sz="4600" b="1" spc="-150">
                <a:solidFill>
                  <a:schemeClr val="bg1"/>
                </a:solidFill>
                <a:latin typeface="+mj-ea"/>
              </a:endParaRPr>
            </a:p>
          </p:txBody>
        </p:sp>
      </p:grpSp>
      <p:sp>
        <p:nvSpPr>
          <p:cNvPr id="48" name="직사각형 1"/>
          <p:cNvSpPr/>
          <p:nvPr/>
        </p:nvSpPr>
        <p:spPr>
          <a:xfrm>
            <a:off x="359532" y="386661"/>
            <a:ext cx="8424936" cy="6084676"/>
          </a:xfrm>
          <a:prstGeom prst="rect">
            <a:avLst/>
          </a:prstGeom>
          <a:noFill/>
          <a:ln w="76200">
            <a:solidFill>
              <a:schemeClr val="bg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85720" y="64291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401870" y="116632"/>
            <a:ext cx="23402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테이블 소개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grpSp>
        <p:nvGrpSpPr>
          <p:cNvPr id="6" name="그룹 5"/>
          <p:cNvGrpSpPr/>
          <p:nvPr/>
        </p:nvGrpSpPr>
        <p:grpSpPr>
          <a:xfrm rot="0">
            <a:off x="1214414" y="1214422"/>
            <a:ext cx="6604062" cy="4429157"/>
            <a:chOff x="-91774" y="1569262"/>
            <a:chExt cx="9333201" cy="5687300"/>
          </a:xfrm>
        </p:grpSpPr>
        <p:cxnSp>
          <p:nvCxnSpPr>
            <p:cNvPr id="7" name="직선 연결선 6"/>
            <p:cNvCxnSpPr/>
            <p:nvPr/>
          </p:nvCxnSpPr>
          <p:spPr>
            <a:xfrm rot="5400000" flipH="1" flipV="1">
              <a:off x="3726807" y="6430985"/>
              <a:ext cx="1651150" cy="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직선 연결선 7"/>
            <p:cNvCxnSpPr/>
            <p:nvPr/>
          </p:nvCxnSpPr>
          <p:spPr>
            <a:xfrm>
              <a:off x="1773882" y="2170713"/>
              <a:ext cx="213923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직선 연결선 9"/>
            <p:cNvCxnSpPr/>
            <p:nvPr/>
          </p:nvCxnSpPr>
          <p:spPr>
            <a:xfrm>
              <a:off x="4661296" y="2170713"/>
              <a:ext cx="2387756" cy="574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그룹 10"/>
            <p:cNvGrpSpPr/>
            <p:nvPr/>
          </p:nvGrpSpPr>
          <p:grpSpPr>
            <a:xfrm rot="0">
              <a:off x="-91774" y="1660993"/>
              <a:ext cx="1919219" cy="1163835"/>
              <a:chOff x="-383252" y="1705345"/>
              <a:chExt cx="3236335" cy="1352983"/>
            </a:xfrm>
          </p:grpSpPr>
          <p:sp>
            <p:nvSpPr>
              <p:cNvPr id="30" name="직사각형 29"/>
              <p:cNvSpPr/>
              <p:nvPr/>
            </p:nvSpPr>
            <p:spPr>
              <a:xfrm>
                <a:off x="-383252" y="1705345"/>
                <a:ext cx="3236335" cy="1352983"/>
              </a:xfrm>
              <a:prstGeom prst="rect">
                <a:avLst/>
              </a:prstGeom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lstStyle/>
              <a:p>
                <a:pPr algn="ctr">
                  <a:defRPr lang="ko-KR"/>
                </a:pPr>
                <a:endParaRPr lang="ko-KR" altLang="en-US" sz="1350">
                  <a:solidFill>
                    <a:schemeClr val="dk1"/>
                  </a:solidFill>
                </a:endParaRP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467977" y="2134763"/>
                <a:ext cx="1768483" cy="591485"/>
              </a:xfrm>
              <a:prstGeom prst="rect">
                <a:avLst/>
              </a:prstGeom>
            </p:spPr>
            <p:txBody>
              <a:bodyPr wrap="square" anchor="ctr" anchorCtr="0">
                <a:spAutoFit/>
              </a:bodyPr>
              <a:lstStyle/>
              <a:p>
                <a:pPr>
                  <a:defRPr lang="ko-KR"/>
                </a:pPr>
                <a:r>
                  <a:rPr lang="ko-KR" altLang="en-US" sz="2025">
                    <a:solidFill>
                      <a:schemeClr val="dk1"/>
                    </a:solidFill>
                  </a:rPr>
                  <a:t>회원</a:t>
                </a:r>
                <a:endParaRPr lang="ko-KR" altLang="en-US" sz="2025">
                  <a:solidFill>
                    <a:schemeClr val="dk1"/>
                  </a:solidFill>
                </a:endParaRPr>
              </a:p>
            </p:txBody>
          </p:sp>
        </p:grpSp>
        <p:grpSp>
          <p:nvGrpSpPr>
            <p:cNvPr id="12" name="그룹 11"/>
            <p:cNvGrpSpPr/>
            <p:nvPr/>
          </p:nvGrpSpPr>
          <p:grpSpPr>
            <a:xfrm rot="0">
              <a:off x="7177336" y="1569262"/>
              <a:ext cx="2064091" cy="1163835"/>
              <a:chOff x="8516343" y="1598706"/>
              <a:chExt cx="3236335" cy="1352983"/>
            </a:xfrm>
          </p:grpSpPr>
          <p:sp>
            <p:nvSpPr>
              <p:cNvPr id="28" name="직사각형 27"/>
              <p:cNvSpPr/>
              <p:nvPr/>
            </p:nvSpPr>
            <p:spPr>
              <a:xfrm>
                <a:off x="8516343" y="1598706"/>
                <a:ext cx="3236335" cy="1352983"/>
              </a:xfrm>
              <a:prstGeom prst="rect">
                <a:avLst/>
              </a:prstGeom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lstStyle/>
              <a:p>
                <a:pPr algn="ctr">
                  <a:defRPr lang="ko-KR"/>
                </a:pPr>
                <a:endParaRPr lang="ko-KR" altLang="en-US" sz="1350"/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9438908" y="2006796"/>
                <a:ext cx="1768485" cy="591485"/>
              </a:xfrm>
              <a:prstGeom prst="rect">
                <a:avLst/>
              </a:prstGeom>
            </p:spPr>
            <p:txBody>
              <a:bodyPr wrap="square" anchor="ctr" anchorCtr="0">
                <a:spAutoFit/>
              </a:bodyPr>
              <a:lstStyle/>
              <a:p>
                <a:pPr>
                  <a:defRPr lang="ko-KR"/>
                </a:pPr>
                <a:r>
                  <a:rPr lang="ko-KR" altLang="en-US" sz="2025"/>
                  <a:t>상품</a:t>
                </a:r>
                <a:endParaRPr lang="ko-KR" altLang="en-US" sz="2025"/>
              </a:p>
            </p:txBody>
          </p:sp>
        </p:grpSp>
        <p:grpSp>
          <p:nvGrpSpPr>
            <p:cNvPr id="13" name="그룹 12"/>
            <p:cNvGrpSpPr/>
            <p:nvPr/>
          </p:nvGrpSpPr>
          <p:grpSpPr>
            <a:xfrm rot="0">
              <a:off x="6874457" y="2945222"/>
              <a:ext cx="1762854" cy="1352738"/>
              <a:chOff x="6292893" y="1172102"/>
              <a:chExt cx="2963422" cy="1638859"/>
            </a:xfrm>
          </p:grpSpPr>
          <p:sp>
            <p:nvSpPr>
              <p:cNvPr id="26" name="다이아몬드 25"/>
              <p:cNvSpPr/>
              <p:nvPr/>
            </p:nvSpPr>
            <p:spPr>
              <a:xfrm>
                <a:off x="6292893" y="1172102"/>
                <a:ext cx="2963422" cy="1638859"/>
              </a:xfrm>
              <a:prstGeom prst="diamond">
                <a:avLst/>
              </a:prstGeom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lstStyle/>
              <a:p>
                <a:pPr algn="ctr">
                  <a:defRPr lang="ko-KR"/>
                </a:pPr>
                <a:endParaRPr lang="ko-KR" altLang="en-US" sz="1350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7070161" y="1693691"/>
                <a:ext cx="1768484" cy="527506"/>
              </a:xfrm>
              <a:prstGeom prst="rect">
                <a:avLst/>
              </a:prstGeom>
            </p:spPr>
            <p:txBody>
              <a:bodyPr wrap="square" anchor="ctr" anchorCtr="0">
                <a:spAutoFit/>
              </a:bodyPr>
              <a:lstStyle/>
              <a:p>
                <a:pPr>
                  <a:defRPr lang="ko-KR"/>
                </a:pPr>
                <a:r>
                  <a:rPr lang="ko-KR" altLang="en-US" sz="1650"/>
                  <a:t>주문</a:t>
                </a:r>
                <a:endParaRPr lang="ko-KR" altLang="en-US" sz="1650"/>
              </a:p>
            </p:txBody>
          </p:sp>
        </p:grpSp>
        <p:grpSp>
          <p:nvGrpSpPr>
            <p:cNvPr id="14" name="그룹 13"/>
            <p:cNvGrpSpPr/>
            <p:nvPr/>
          </p:nvGrpSpPr>
          <p:grpSpPr>
            <a:xfrm rot="0">
              <a:off x="3441821" y="4716766"/>
              <a:ext cx="2064776" cy="1163835"/>
              <a:chOff x="680055" y="2128515"/>
              <a:chExt cx="3236335" cy="1352983"/>
            </a:xfrm>
          </p:grpSpPr>
          <p:sp>
            <p:nvSpPr>
              <p:cNvPr id="24" name="직사각형 23"/>
              <p:cNvSpPr/>
              <p:nvPr/>
            </p:nvSpPr>
            <p:spPr>
              <a:xfrm>
                <a:off x="680055" y="2128515"/>
                <a:ext cx="3236335" cy="1352983"/>
              </a:xfrm>
              <a:prstGeom prst="rect">
                <a:avLst/>
              </a:prstGeom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lstStyle/>
              <a:p>
                <a:pPr algn="ctr">
                  <a:defRPr lang="ko-KR"/>
                </a:pPr>
                <a:endParaRPr lang="ko-KR" altLang="en-US" sz="1350">
                  <a:solidFill>
                    <a:schemeClr val="dk1"/>
                  </a:solidFill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1434680" y="2517478"/>
                <a:ext cx="2252022" cy="605702"/>
              </a:xfrm>
              <a:prstGeom prst="rect">
                <a:avLst/>
              </a:prstGeom>
            </p:spPr>
            <p:txBody>
              <a:bodyPr wrap="square" anchor="ctr" anchorCtr="0">
                <a:spAutoFit/>
              </a:bodyPr>
              <a:lstStyle/>
              <a:p>
                <a:pPr>
                  <a:defRPr lang="ko-KR"/>
                </a:pPr>
                <a:r>
                  <a:rPr lang="en-US" altLang="ko-KR" sz="2029">
                    <a:solidFill>
                      <a:schemeClr val="dk1"/>
                    </a:solidFill>
                  </a:rPr>
                  <a:t> </a:t>
                </a:r>
                <a:r>
                  <a:rPr lang="ko-KR" altLang="en-US" sz="2029">
                    <a:solidFill>
                      <a:schemeClr val="dk1"/>
                    </a:solidFill>
                  </a:rPr>
                  <a:t>주문</a:t>
                </a:r>
                <a:endParaRPr lang="ko-KR" altLang="en-US" sz="2029">
                  <a:solidFill>
                    <a:schemeClr val="dk1"/>
                  </a:solidFill>
                </a:endParaRPr>
              </a:p>
            </p:txBody>
          </p:sp>
        </p:grpSp>
        <p:cxnSp>
          <p:nvCxnSpPr>
            <p:cNvPr id="15" name="직선 연결선 14"/>
            <p:cNvCxnSpPr/>
            <p:nvPr/>
          </p:nvCxnSpPr>
          <p:spPr>
            <a:xfrm rot="16200000" flipV="1">
              <a:off x="94469" y="2135323"/>
              <a:ext cx="1498737" cy="146738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 flipV="1">
              <a:off x="5360059" y="3862527"/>
              <a:ext cx="2270196" cy="16511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" name="그룹 16"/>
            <p:cNvGrpSpPr/>
            <p:nvPr/>
          </p:nvGrpSpPr>
          <p:grpSpPr>
            <a:xfrm rot="0">
              <a:off x="614946" y="2945222"/>
              <a:ext cx="1738986" cy="1202903"/>
              <a:chOff x="2252773" y="1151743"/>
              <a:chExt cx="2963420" cy="1638859"/>
            </a:xfrm>
          </p:grpSpPr>
          <p:sp>
            <p:nvSpPr>
              <p:cNvPr id="22" name="다이아몬드 21"/>
              <p:cNvSpPr/>
              <p:nvPr/>
            </p:nvSpPr>
            <p:spPr>
              <a:xfrm>
                <a:off x="2252773" y="1151743"/>
                <a:ext cx="2963420" cy="1638859"/>
              </a:xfrm>
              <a:prstGeom prst="diamond">
                <a:avLst/>
              </a:prstGeom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lstStyle/>
              <a:p>
                <a:pPr algn="ctr">
                  <a:defRPr lang="ko-KR"/>
                </a:pPr>
                <a:endParaRPr lang="ko-KR" altLang="en-US" sz="1350"/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3064981" y="1721641"/>
                <a:ext cx="1768487" cy="559886"/>
              </a:xfrm>
              <a:prstGeom prst="rect">
                <a:avLst/>
              </a:prstGeom>
            </p:spPr>
            <p:txBody>
              <a:bodyPr wrap="square" anchor="ctr" anchorCtr="0">
                <a:spAutoFit/>
              </a:bodyPr>
              <a:lstStyle/>
              <a:p>
                <a:pPr>
                  <a:defRPr lang="ko-KR"/>
                </a:pPr>
                <a:r>
                  <a:rPr lang="ko-KR" altLang="en-US" sz="1500"/>
                  <a:t>조회</a:t>
                </a:r>
                <a:endParaRPr lang="ko-KR" altLang="en-US" sz="1500"/>
              </a:p>
            </p:txBody>
          </p:sp>
        </p:grpSp>
        <p:grpSp>
          <p:nvGrpSpPr>
            <p:cNvPr id="18" name="그룹 17"/>
            <p:cNvGrpSpPr/>
            <p:nvPr/>
          </p:nvGrpSpPr>
          <p:grpSpPr>
            <a:xfrm rot="0">
              <a:off x="3565295" y="1569262"/>
              <a:ext cx="1738986" cy="1202903"/>
              <a:chOff x="4317065" y="1335538"/>
              <a:chExt cx="2963420" cy="1638859"/>
            </a:xfrm>
          </p:grpSpPr>
          <p:sp>
            <p:nvSpPr>
              <p:cNvPr id="20" name="다이아몬드 19"/>
              <p:cNvSpPr/>
              <p:nvPr/>
            </p:nvSpPr>
            <p:spPr>
              <a:xfrm>
                <a:off x="4317065" y="1335538"/>
                <a:ext cx="2963420" cy="1638859"/>
              </a:xfrm>
              <a:prstGeom prst="diamond">
                <a:avLst/>
              </a:prstGeom>
            </p:spPr>
            <p:style>
              <a:lnRef idx="2">
                <a:schemeClr val="accent1">
                  <a:shade val="2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 anchorCtr="0"/>
              <a:lstStyle/>
              <a:p>
                <a:pPr algn="ctr">
                  <a:defRPr lang="ko-KR"/>
                </a:pPr>
                <a:endParaRPr lang="ko-KR" altLang="en-US" sz="1350"/>
              </a:p>
            </p:txBody>
          </p:sp>
          <p:sp>
            <p:nvSpPr>
              <p:cNvPr id="21" name="TextBox 20"/>
              <p:cNvSpPr txBox="1"/>
              <p:nvPr/>
            </p:nvSpPr>
            <p:spPr>
              <a:xfrm>
                <a:off x="5090904" y="1897116"/>
                <a:ext cx="1768487" cy="593213"/>
              </a:xfrm>
              <a:prstGeom prst="rect">
                <a:avLst/>
              </a:prstGeom>
            </p:spPr>
            <p:txBody>
              <a:bodyPr wrap="square" anchor="ctr" anchorCtr="0">
                <a:spAutoFit/>
              </a:bodyPr>
              <a:lstStyle/>
              <a:p>
                <a:pPr>
                  <a:defRPr lang="ko-KR"/>
                </a:pPr>
                <a:r>
                  <a:rPr lang="ko-KR" altLang="en-US" sz="1650"/>
                  <a:t>결제</a:t>
                </a:r>
                <a:endParaRPr lang="ko-KR" altLang="en-US" sz="1650"/>
              </a:p>
            </p:txBody>
          </p:sp>
        </p:grpSp>
        <p:cxnSp>
          <p:nvCxnSpPr>
            <p:cNvPr id="19" name="직선 연결선 18"/>
            <p:cNvCxnSpPr/>
            <p:nvPr/>
          </p:nvCxnSpPr>
          <p:spPr>
            <a:xfrm rot="5400000" flipH="1" flipV="1">
              <a:off x="7515275" y="2479196"/>
              <a:ext cx="1444280" cy="9086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그룹 40"/>
          <p:cNvGrpSpPr/>
          <p:nvPr/>
        </p:nvGrpSpPr>
        <p:grpSpPr>
          <a:xfrm rot="0">
            <a:off x="3753931" y="5237272"/>
            <a:ext cx="1461011" cy="906372"/>
            <a:chOff x="3643306" y="5072074"/>
            <a:chExt cx="1461011" cy="906372"/>
          </a:xfrm>
        </p:grpSpPr>
        <p:sp>
          <p:nvSpPr>
            <p:cNvPr id="32" name="직사각형 31"/>
            <p:cNvSpPr/>
            <p:nvPr/>
          </p:nvSpPr>
          <p:spPr>
            <a:xfrm>
              <a:off x="3643306" y="5072074"/>
              <a:ext cx="1461011" cy="906372"/>
            </a:xfrm>
            <a:prstGeom prst="rect">
              <a:avLst/>
            </a:prstGeom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/>
            <a:lstStyle/>
            <a:p>
              <a:pPr algn="ctr">
                <a:defRPr lang="ko-KR"/>
              </a:pPr>
              <a:endParaRPr lang="ko-KR" altLang="en-US" sz="1350">
                <a:solidFill>
                  <a:schemeClr val="dk1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944788" y="5389782"/>
              <a:ext cx="1016653" cy="396672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>
                <a:defRPr lang="ko-KR"/>
              </a:pPr>
              <a:r>
                <a:rPr lang="ko-KR" altLang="en-US" sz="2029">
                  <a:solidFill>
                    <a:schemeClr val="dk1"/>
                  </a:solidFill>
                </a:rPr>
                <a:t> 리뷰</a:t>
              </a:r>
              <a:endParaRPr lang="ko-KR" altLang="en-US" sz="2029">
                <a:solidFill>
                  <a:schemeClr val="dk1"/>
                </a:solidFill>
              </a:endParaRPr>
            </a:p>
          </p:txBody>
        </p:sp>
      </p:grpSp>
      <p:cxnSp>
        <p:nvCxnSpPr>
          <p:cNvPr id="42" name="직선 연결선 41"/>
          <p:cNvCxnSpPr/>
          <p:nvPr/>
        </p:nvCxnSpPr>
        <p:spPr>
          <a:xfrm rot="10800000">
            <a:off x="2357422" y="2857496"/>
            <a:ext cx="1500198" cy="13573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620688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rgbClr val="5a6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500430" y="120001"/>
            <a:ext cx="2007104" cy="4495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lang="ko-KR" altLang="en-US"/>
            </a:pPr>
            <a:r>
              <a:rPr lang="ko-KR" altLang="en-US" sz="2400">
                <a:solidFill>
                  <a:schemeClr val="bg1"/>
                </a:solidFill>
                <a:latin typeface="HY헤드라인M"/>
                <a:ea typeface="HY헤드라인M"/>
              </a:rPr>
              <a:t>테이블 소개 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10" name=""/>
          <p:cNvPicPr>
            <a:picLocks noChangeAspect="1"/>
          </p:cNvPicPr>
          <p:nvPr/>
        </p:nvPicPr>
        <p:blipFill rotWithShape="1">
          <a:blip r:embed="rId3"/>
          <a:srcRect t="54660"/>
          <a:stretch>
            <a:fillRect/>
          </a:stretch>
        </p:blipFill>
        <p:spPr>
          <a:xfrm>
            <a:off x="5782988" y="1736812"/>
            <a:ext cx="2473536" cy="3672408"/>
          </a:xfrm>
          <a:prstGeom prst="rect">
            <a:avLst/>
          </a:prstGeom>
        </p:spPr>
      </p:pic>
      <p:pic>
        <p:nvPicPr>
          <p:cNvPr id="11" name=""/>
          <p:cNvPicPr>
            <a:picLocks noChangeAspect="1"/>
          </p:cNvPicPr>
          <p:nvPr/>
        </p:nvPicPr>
        <p:blipFill rotWithShape="1">
          <a:blip r:embed="rId4"/>
          <a:srcRect b="45340"/>
          <a:stretch>
            <a:fillRect/>
          </a:stretch>
        </p:blipFill>
        <p:spPr>
          <a:xfrm>
            <a:off x="2038571" y="1692791"/>
            <a:ext cx="2101380" cy="3760449"/>
          </a:xfrm>
          <a:prstGeom prst="rect">
            <a:avLst/>
          </a:prstGeom>
        </p:spPr>
      </p:pic>
      <p:sp>
        <p:nvSpPr>
          <p:cNvPr id="13" name=""/>
          <p:cNvSpPr/>
          <p:nvPr/>
        </p:nvSpPr>
        <p:spPr>
          <a:xfrm>
            <a:off x="2110579" y="2564904"/>
            <a:ext cx="158417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4" name=""/>
          <p:cNvSpPr/>
          <p:nvPr/>
        </p:nvSpPr>
        <p:spPr>
          <a:xfrm>
            <a:off x="2110579" y="3789040"/>
            <a:ext cx="1440160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18" name="TextBox 10"/>
          <p:cNvSpPr txBox="1"/>
          <p:nvPr/>
        </p:nvSpPr>
        <p:spPr>
          <a:xfrm>
            <a:off x="958451" y="1628800"/>
            <a:ext cx="1283606" cy="345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700" b="1">
                <a:solidFill>
                  <a:schemeClr val="tx1"/>
                </a:solidFill>
                <a:latin typeface="HY헤드라인M"/>
                <a:ea typeface="HY헤드라인M"/>
              </a:rPr>
              <a:t>(</a:t>
            </a:r>
            <a:r>
              <a:rPr lang="ko-KR" altLang="en-US" sz="1700" b="1">
                <a:solidFill>
                  <a:schemeClr val="tx1"/>
                </a:solidFill>
                <a:latin typeface="HY헤드라인M"/>
                <a:ea typeface="HY헤드라인M"/>
              </a:rPr>
              <a:t>게시판</a:t>
            </a:r>
            <a:r>
              <a:rPr lang="en-US" altLang="ko-KR" sz="1700" b="1">
                <a:solidFill>
                  <a:schemeClr val="tx1"/>
                </a:solidFill>
                <a:latin typeface="HY헤드라인M"/>
                <a:ea typeface="HY헤드라인M"/>
              </a:rPr>
              <a:t>TB)</a:t>
            </a:r>
            <a:endParaRPr lang="en-US" altLang="ko-KR" sz="1700" b="1">
              <a:solidFill>
                <a:schemeClr val="tx1"/>
              </a:solidFill>
              <a:latin typeface="HY헤드라인M"/>
              <a:ea typeface="HY헤드라인M"/>
            </a:endParaRPr>
          </a:p>
        </p:txBody>
      </p:sp>
      <p:sp>
        <p:nvSpPr>
          <p:cNvPr id="19" name="TextBox 10"/>
          <p:cNvSpPr txBox="1"/>
          <p:nvPr/>
        </p:nvSpPr>
        <p:spPr>
          <a:xfrm>
            <a:off x="4715408" y="1714545"/>
            <a:ext cx="1283604" cy="3463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700" b="1">
                <a:solidFill>
                  <a:schemeClr val="tx1"/>
                </a:solidFill>
                <a:latin typeface="HY헤드라인M"/>
                <a:ea typeface="HY헤드라인M"/>
              </a:rPr>
              <a:t>(</a:t>
            </a:r>
            <a:r>
              <a:rPr lang="ko-KR" altLang="en-US" sz="1700" b="1">
                <a:solidFill>
                  <a:schemeClr val="tx1"/>
                </a:solidFill>
                <a:latin typeface="HY헤드라인M"/>
                <a:ea typeface="HY헤드라인M"/>
              </a:rPr>
              <a:t>상품평</a:t>
            </a:r>
            <a:r>
              <a:rPr lang="en-US" altLang="ko-KR" sz="1700" b="1">
                <a:solidFill>
                  <a:schemeClr val="tx1"/>
                </a:solidFill>
                <a:latin typeface="HY헤드라인M"/>
                <a:ea typeface="HY헤드라인M"/>
              </a:rPr>
              <a:t>TB)</a:t>
            </a:r>
            <a:endParaRPr lang="en-US" altLang="ko-KR" sz="1700" b="1">
              <a:solidFill>
                <a:schemeClr val="tx1"/>
              </a:solidFill>
              <a:latin typeface="HY헤드라인M"/>
              <a:ea typeface="HY헤드라인M"/>
            </a:endParaRPr>
          </a:p>
        </p:txBody>
      </p:sp>
      <p:sp>
        <p:nvSpPr>
          <p:cNvPr id="20" name="TextBox 10"/>
          <p:cNvSpPr txBox="1"/>
          <p:nvPr/>
        </p:nvSpPr>
        <p:spPr>
          <a:xfrm>
            <a:off x="4931432" y="3084582"/>
            <a:ext cx="1283604" cy="3444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700" b="1">
                <a:solidFill>
                  <a:schemeClr val="tx1"/>
                </a:solidFill>
                <a:latin typeface="HY헤드라인M"/>
                <a:ea typeface="HY헤드라인M"/>
              </a:rPr>
              <a:t>(</a:t>
            </a:r>
            <a:r>
              <a:rPr lang="ko-KR" altLang="en-US" sz="1700" b="1">
                <a:solidFill>
                  <a:schemeClr val="tx1"/>
                </a:solidFill>
                <a:latin typeface="HY헤드라인M"/>
                <a:ea typeface="HY헤드라인M"/>
              </a:rPr>
              <a:t>회원</a:t>
            </a:r>
            <a:r>
              <a:rPr lang="en-US" altLang="ko-KR" sz="1700" b="1">
                <a:solidFill>
                  <a:schemeClr val="tx1"/>
                </a:solidFill>
                <a:latin typeface="HY헤드라인M"/>
                <a:ea typeface="HY헤드라인M"/>
              </a:rPr>
              <a:t>TB)</a:t>
            </a:r>
            <a:endParaRPr lang="en-US" altLang="ko-KR" sz="1700" b="1">
              <a:solidFill>
                <a:schemeClr val="tx1"/>
              </a:solidFill>
              <a:latin typeface="HY헤드라인M"/>
              <a:ea typeface="HY헤드라인M"/>
            </a:endParaRPr>
          </a:p>
        </p:txBody>
      </p:sp>
      <p:cxnSp>
        <p:nvCxnSpPr>
          <p:cNvPr id="21" name=""/>
          <p:cNvCxnSpPr>
            <a:stCxn id="13" idx="1"/>
            <a:endCxn id="14" idx="1"/>
          </p:cNvCxnSpPr>
          <p:nvPr/>
        </p:nvCxnSpPr>
        <p:spPr>
          <a:xfrm>
            <a:off x="2110579" y="2708920"/>
            <a:ext cx="1588" cy="1224136"/>
          </a:xfrm>
          <a:prstGeom prst="bentConnector3">
            <a:avLst>
              <a:gd name="adj1" fmla="val -23797436"/>
            </a:avLst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10"/>
          <p:cNvSpPr txBox="1"/>
          <p:nvPr/>
        </p:nvSpPr>
        <p:spPr>
          <a:xfrm>
            <a:off x="742427" y="3083506"/>
            <a:ext cx="1283605" cy="345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en-US" altLang="ko-KR" sz="1700" b="1">
                <a:solidFill>
                  <a:schemeClr val="tx1"/>
                </a:solidFill>
                <a:latin typeface="HY헤드라인M"/>
                <a:ea typeface="HY헤드라인M"/>
              </a:rPr>
              <a:t>(</a:t>
            </a:r>
            <a:r>
              <a:rPr lang="ko-KR" altLang="en-US" sz="1700" b="1">
                <a:solidFill>
                  <a:schemeClr val="tx1"/>
                </a:solidFill>
                <a:latin typeface="HY헤드라인M"/>
                <a:ea typeface="HY헤드라인M"/>
              </a:rPr>
              <a:t>주문</a:t>
            </a:r>
            <a:r>
              <a:rPr lang="en-US" altLang="ko-KR" sz="1700" b="1">
                <a:solidFill>
                  <a:schemeClr val="tx1"/>
                </a:solidFill>
                <a:latin typeface="HY헤드라인M"/>
                <a:ea typeface="HY헤드라인M"/>
              </a:rPr>
              <a:t>TB)</a:t>
            </a:r>
            <a:endParaRPr lang="en-US" altLang="ko-KR" sz="1700" b="1">
              <a:solidFill>
                <a:schemeClr val="tx1"/>
              </a:solidFill>
              <a:latin typeface="HY헤드라인M"/>
              <a:ea typeface="HY헤드라인M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LG</ep:Company>
  <ep:Words>270</ep:Words>
  <ep:PresentationFormat>화면 슬라이드 쇼(4:3)</ep:PresentationFormat>
  <ep:Paragraphs>70</ep:Paragraphs>
  <ep:Slides>28</ep:Slides>
  <ep:Notes>28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ep:HeadingPairs>
  <ep:TitlesOfParts>
    <vt:vector size="29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슬라이드 28</vt:lpstr>
    </vt:vector>
  </ep:TitlesOfParts>
  <ep:HyperlinkBase/>
  <ep:Application>Hancom Office Hanshow 2014</ep:Application>
  <ep:AppVersion>0901.0000.01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2016-11-03T20:47:04.000</dcterms:created>
  <dc:creator>minhee park</dc:creator>
  <cp:lastModifiedBy>moble</cp:lastModifiedBy>
  <dcterms:modified xsi:type="dcterms:W3CDTF">2020-07-29T04:18:44.072</dcterms:modified>
  <cp:revision>159</cp:revision>
  <dc:title>슬라이드 1</dc:title>
</cp:coreProperties>
</file>

<file path=docProps/thumbnail.jpeg>
</file>